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47" d="100"/>
          <a:sy n="147" d="100"/>
        </p:scale>
        <p:origin x="9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769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8FBFB"/>
        </a:solidFill>
        <a:effectLst/>
      </p:bgPr>
    </p:bg>
    <p:spTree>
      <p:nvGrpSpPr>
        <p:cNvPr id="1" name=""/>
        <p:cNvGrpSpPr/>
        <p:nvPr/>
      </p:nvGrpSpPr>
      <p:grpSpPr>
        <a:xfrm>
          <a:off x="0" y="0"/>
          <a:ext cx="0" cy="0"/>
          <a:chOff x="0" y="0"/>
          <a:chExt cx="0" cy="0"/>
        </a:xfrm>
      </p:grpSpPr>
      <p:sp>
        <p:nvSpPr>
          <p:cNvPr id="3" name="Text 0"/>
          <p:cNvSpPr/>
          <p:nvPr/>
        </p:nvSpPr>
        <p:spPr>
          <a:xfrm>
            <a:off x="1286916" y="1453453"/>
            <a:ext cx="6491337" cy="487709"/>
          </a:xfrm>
          <a:prstGeom prst="roundRect">
            <a:avLst>
              <a:gd name="adj" fmla="val 50000"/>
            </a:avLst>
          </a:prstGeom>
          <a:solidFill>
            <a:srgbClr val="1F5961">
              <a:alpha val="8000"/>
            </a:srgbClr>
          </a:solidFill>
          <a:ln/>
        </p:spPr>
        <p:txBody>
          <a:bodyPr wrap="square" lIns="106680" tIns="106680" rIns="106680" bIns="106680" rtlCol="0" anchor="t">
            <a:noAutofit/>
          </a:bodyPr>
          <a:lstStyle/>
          <a:p>
            <a:pPr marL="0" indent="0" algn="ctr">
              <a:buNone/>
            </a:pPr>
            <a:r>
              <a:rPr lang="en-US" sz="1400" b="1" dirty="0">
                <a:solidFill>
                  <a:srgbClr val="1F5961"/>
                </a:solidFill>
                <a:latin typeface="ui-sans-serif" pitchFamily="34" charset="0"/>
                <a:ea typeface="ui-sans-serif" pitchFamily="34" charset="-122"/>
                <a:cs typeface="ui-sans-serif" pitchFamily="34" charset="-120"/>
              </a:rPr>
              <a:t>Asociación Española de Víctimas de Violencia Psicológica y Abuso Emocional</a:t>
            </a:r>
            <a:endParaRPr lang="en-US" sz="1400" dirty="0"/>
          </a:p>
        </p:txBody>
      </p:sp>
      <p:sp>
        <p:nvSpPr>
          <p:cNvPr id="4" name="Text 1"/>
          <p:cNvSpPr/>
          <p:nvPr/>
        </p:nvSpPr>
        <p:spPr>
          <a:xfrm>
            <a:off x="426690" y="3529310"/>
            <a:ext cx="1958280" cy="1320998"/>
          </a:xfrm>
          <a:prstGeom prst="roundRect">
            <a:avLst>
              <a:gd name="adj" fmla="val 152285"/>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none" lIns="0" tIns="0" rIns="0" bIns="0" rtlCol="0" anchor="ctr">
            <a:normAutofit/>
          </a:bodyPr>
          <a:lstStyle/>
          <a:p>
            <a:pPr marL="0" indent="0">
              <a:buNone/>
            </a:pPr>
            <a:endParaRPr lang="en-US" dirty="0"/>
          </a:p>
        </p:txBody>
      </p:sp>
      <p:sp>
        <p:nvSpPr>
          <p:cNvPr id="5" name="Text 2"/>
          <p:cNvSpPr/>
          <p:nvPr/>
        </p:nvSpPr>
        <p:spPr>
          <a:xfrm>
            <a:off x="2537371" y="3529310"/>
            <a:ext cx="1958429" cy="1320998"/>
          </a:xfrm>
          <a:prstGeom prst="roundRect">
            <a:avLst>
              <a:gd name="adj" fmla="val 152285"/>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none" lIns="0" tIns="0" rIns="0" bIns="0" rtlCol="0" anchor="ctr">
            <a:normAutofit/>
          </a:bodyPr>
          <a:lstStyle/>
          <a:p>
            <a:pPr marL="0" indent="0">
              <a:buNone/>
            </a:pPr>
            <a:endParaRPr lang="en-US" dirty="0"/>
          </a:p>
        </p:txBody>
      </p:sp>
      <p:sp>
        <p:nvSpPr>
          <p:cNvPr id="6" name="Text 3"/>
          <p:cNvSpPr/>
          <p:nvPr/>
        </p:nvSpPr>
        <p:spPr>
          <a:xfrm>
            <a:off x="4648200" y="3529310"/>
            <a:ext cx="1958280" cy="1320998"/>
          </a:xfrm>
          <a:prstGeom prst="roundRect">
            <a:avLst>
              <a:gd name="adj" fmla="val 152285"/>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none" lIns="0" tIns="0" rIns="0" bIns="0" rtlCol="0" anchor="ctr">
            <a:normAutofit/>
          </a:bodyPr>
          <a:lstStyle/>
          <a:p>
            <a:pPr marL="0" indent="0">
              <a:buNone/>
            </a:pPr>
            <a:endParaRPr lang="en-US" dirty="0"/>
          </a:p>
        </p:txBody>
      </p:sp>
      <p:sp>
        <p:nvSpPr>
          <p:cNvPr id="7" name="Text 4"/>
          <p:cNvSpPr/>
          <p:nvPr/>
        </p:nvSpPr>
        <p:spPr>
          <a:xfrm>
            <a:off x="6758880" y="3529310"/>
            <a:ext cx="1958429" cy="1320998"/>
          </a:xfrm>
          <a:prstGeom prst="roundRect">
            <a:avLst>
              <a:gd name="adj" fmla="val 152285"/>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none" lIns="0" tIns="0" rIns="0" bIns="0" rtlCol="0" anchor="ctr">
            <a:normAutofit/>
          </a:bodyPr>
          <a:lstStyle/>
          <a:p>
            <a:pPr marL="0" indent="0">
              <a:buNone/>
            </a:pPr>
            <a:endParaRPr lang="en-US" dirty="0"/>
          </a:p>
        </p:txBody>
      </p:sp>
      <p:sp>
        <p:nvSpPr>
          <p:cNvPr id="8" name="Text 5"/>
          <p:cNvSpPr/>
          <p:nvPr/>
        </p:nvSpPr>
        <p:spPr>
          <a:xfrm>
            <a:off x="343784" y="2078307"/>
            <a:ext cx="8456432" cy="487710"/>
          </a:xfrm>
          <a:prstGeom prst="rect">
            <a:avLst/>
          </a:prstGeom>
          <a:noFill/>
          <a:ln/>
        </p:spPr>
        <p:txBody>
          <a:bodyPr wrap="square" lIns="0" tIns="0" rIns="0" bIns="0" rtlCol="0" anchor="t"/>
          <a:lstStyle/>
          <a:p>
            <a:pPr marL="0" indent="0" algn="ctr">
              <a:lnSpc>
                <a:spcPts val="3840"/>
              </a:lnSpc>
              <a:buNone/>
            </a:pPr>
            <a:r>
              <a:rPr lang="en-US" sz="3840" dirty="0">
                <a:solidFill>
                  <a:srgbClr val="12333A"/>
                </a:solidFill>
                <a:latin typeface="ui-sans-serif" pitchFamily="34" charset="0"/>
                <a:ea typeface="ui-sans-serif" pitchFamily="34" charset="-122"/>
                <a:cs typeface="ui-sans-serif" pitchFamily="34" charset="-120"/>
              </a:rPr>
              <a:t>Memoria anual 2025–2026</a:t>
            </a:r>
            <a:endParaRPr lang="en-US" sz="3840" dirty="0"/>
          </a:p>
        </p:txBody>
      </p:sp>
      <p:sp>
        <p:nvSpPr>
          <p:cNvPr id="9" name="Text 6"/>
          <p:cNvSpPr/>
          <p:nvPr/>
        </p:nvSpPr>
        <p:spPr>
          <a:xfrm>
            <a:off x="603239" y="2748580"/>
            <a:ext cx="8290620" cy="539353"/>
          </a:xfrm>
          <a:prstGeom prst="rect">
            <a:avLst/>
          </a:prstGeom>
          <a:noFill/>
          <a:ln/>
        </p:spPr>
        <p:txBody>
          <a:bodyPr wrap="square" lIns="0" tIns="0" rIns="0" bIns="0" rtlCol="0" anchor="t"/>
          <a:lstStyle/>
          <a:p>
            <a:pPr marL="0" indent="0" algn="ctr">
              <a:lnSpc>
                <a:spcPts val="2124"/>
              </a:lnSpc>
              <a:buNone/>
            </a:pPr>
            <a:r>
              <a:rPr lang="en-US" sz="1416" dirty="0">
                <a:solidFill>
                  <a:srgbClr val="335A61"/>
                </a:solidFill>
                <a:latin typeface="ui-sans-serif" pitchFamily="34" charset="0"/>
                <a:ea typeface="ui-sans-serif" pitchFamily="34" charset="-122"/>
                <a:cs typeface="ui-sans-serif" pitchFamily="34" charset="-120"/>
              </a:rPr>
              <a:t>Alcance clínico y prioridades de crecimiento de la asociación.</a:t>
            </a:r>
            <a:endParaRPr lang="en-US" sz="1416" dirty="0"/>
          </a:p>
        </p:txBody>
      </p:sp>
      <p:sp>
        <p:nvSpPr>
          <p:cNvPr id="10" name="Text 7"/>
          <p:cNvSpPr/>
          <p:nvPr/>
        </p:nvSpPr>
        <p:spPr>
          <a:xfrm>
            <a:off x="603239" y="3706416"/>
            <a:ext cx="1605183" cy="506611"/>
          </a:xfrm>
          <a:prstGeom prst="rect">
            <a:avLst/>
          </a:prstGeom>
          <a:noFill/>
          <a:ln/>
        </p:spPr>
        <p:txBody>
          <a:bodyPr wrap="square" lIns="0" tIns="0" rIns="0" bIns="0" rtlCol="0" anchor="t"/>
          <a:lstStyle/>
          <a:p>
            <a:pPr marL="0" indent="0" algn="ctr">
              <a:lnSpc>
                <a:spcPts val="3990"/>
              </a:lnSpc>
              <a:buNone/>
            </a:pPr>
            <a:r>
              <a:rPr lang="en-US" sz="4200" b="1" dirty="0">
                <a:solidFill>
                  <a:srgbClr val="1F5961"/>
                </a:solidFill>
                <a:latin typeface="ui-sans-serif" pitchFamily="34" charset="0"/>
                <a:ea typeface="ui-sans-serif" pitchFamily="34" charset="-122"/>
                <a:cs typeface="ui-sans-serif" pitchFamily="34" charset="-120"/>
              </a:rPr>
              <a:t>319</a:t>
            </a:r>
            <a:endParaRPr lang="en-US" sz="4200" dirty="0"/>
          </a:p>
        </p:txBody>
      </p:sp>
      <p:sp>
        <p:nvSpPr>
          <p:cNvPr id="11" name="Text 8"/>
          <p:cNvSpPr/>
          <p:nvPr/>
        </p:nvSpPr>
        <p:spPr>
          <a:xfrm>
            <a:off x="603239" y="4289227"/>
            <a:ext cx="1605183" cy="191988"/>
          </a:xfrm>
          <a:prstGeom prst="rect">
            <a:avLst/>
          </a:prstGeom>
          <a:noFill/>
          <a:ln/>
        </p:spPr>
        <p:txBody>
          <a:bodyPr wrap="square" lIns="0" tIns="0" rIns="0" bIns="0" rtlCol="0" anchor="t"/>
          <a:lstStyle/>
          <a:p>
            <a:pPr marL="0" indent="0" algn="ctr">
              <a:lnSpc>
                <a:spcPts val="1512"/>
              </a:lnSpc>
              <a:buNone/>
            </a:pPr>
            <a:r>
              <a:rPr lang="en-US" sz="1008" dirty="0">
                <a:solidFill>
                  <a:srgbClr val="5F7D82"/>
                </a:solidFill>
                <a:latin typeface="ui-sans-serif" pitchFamily="34" charset="0"/>
                <a:ea typeface="ui-sans-serif" pitchFamily="34" charset="-122"/>
                <a:cs typeface="ui-sans-serif" pitchFamily="34" charset="-120"/>
              </a:rPr>
              <a:t>participantes totales</a:t>
            </a:r>
            <a:endParaRPr lang="en-US" sz="1008" dirty="0"/>
          </a:p>
        </p:txBody>
      </p:sp>
      <p:sp>
        <p:nvSpPr>
          <p:cNvPr id="12" name="Text 9"/>
          <p:cNvSpPr/>
          <p:nvPr/>
        </p:nvSpPr>
        <p:spPr>
          <a:xfrm>
            <a:off x="2713918" y="3706416"/>
            <a:ext cx="1605335" cy="506611"/>
          </a:xfrm>
          <a:prstGeom prst="rect">
            <a:avLst/>
          </a:prstGeom>
          <a:noFill/>
          <a:ln/>
        </p:spPr>
        <p:txBody>
          <a:bodyPr wrap="square" lIns="0" tIns="0" rIns="0" bIns="0" rtlCol="0" anchor="t"/>
          <a:lstStyle/>
          <a:p>
            <a:pPr marL="0" indent="0" algn="ctr">
              <a:lnSpc>
                <a:spcPts val="3990"/>
              </a:lnSpc>
              <a:buNone/>
            </a:pPr>
            <a:r>
              <a:rPr lang="en-US" sz="4200" b="1" dirty="0">
                <a:solidFill>
                  <a:srgbClr val="1F5961"/>
                </a:solidFill>
                <a:latin typeface="ui-sans-serif" pitchFamily="34" charset="0"/>
                <a:ea typeface="ui-sans-serif" pitchFamily="34" charset="-122"/>
                <a:cs typeface="ui-sans-serif" pitchFamily="34" charset="-120"/>
              </a:rPr>
              <a:t>304</a:t>
            </a:r>
            <a:endParaRPr lang="en-US" sz="4200" dirty="0"/>
          </a:p>
        </p:txBody>
      </p:sp>
      <p:sp>
        <p:nvSpPr>
          <p:cNvPr id="13" name="Text 10"/>
          <p:cNvSpPr/>
          <p:nvPr/>
        </p:nvSpPr>
        <p:spPr>
          <a:xfrm>
            <a:off x="2729657" y="4289227"/>
            <a:ext cx="1573857" cy="383977"/>
          </a:xfrm>
          <a:prstGeom prst="rect">
            <a:avLst/>
          </a:prstGeom>
          <a:noFill/>
          <a:ln/>
        </p:spPr>
        <p:txBody>
          <a:bodyPr wrap="square" lIns="0" tIns="0" rIns="0" bIns="0" rtlCol="0" anchor="t"/>
          <a:lstStyle/>
          <a:p>
            <a:pPr marL="0" indent="0" algn="ctr">
              <a:lnSpc>
                <a:spcPts val="1512"/>
              </a:lnSpc>
              <a:buNone/>
            </a:pPr>
            <a:r>
              <a:rPr lang="en-US" sz="1008" dirty="0">
                <a:solidFill>
                  <a:srgbClr val="5F7D82"/>
                </a:solidFill>
                <a:latin typeface="ui-sans-serif" pitchFamily="34" charset="0"/>
                <a:ea typeface="ui-sans-serif" pitchFamily="34" charset="-122"/>
                <a:cs typeface="ui-sans-serif" pitchFamily="34" charset="-120"/>
              </a:rPr>
              <a:t>casos con puntuación válida</a:t>
            </a:r>
            <a:endParaRPr lang="en-US" sz="1008" dirty="0"/>
          </a:p>
        </p:txBody>
      </p:sp>
      <p:sp>
        <p:nvSpPr>
          <p:cNvPr id="14" name="Text 11"/>
          <p:cNvSpPr/>
          <p:nvPr/>
        </p:nvSpPr>
        <p:spPr>
          <a:xfrm>
            <a:off x="4824749" y="3706416"/>
            <a:ext cx="1605183" cy="506611"/>
          </a:xfrm>
          <a:prstGeom prst="rect">
            <a:avLst/>
          </a:prstGeom>
          <a:noFill/>
          <a:ln/>
        </p:spPr>
        <p:txBody>
          <a:bodyPr wrap="square" lIns="0" tIns="0" rIns="0" bIns="0" rtlCol="0" anchor="t"/>
          <a:lstStyle/>
          <a:p>
            <a:pPr marL="0" indent="0" algn="ctr">
              <a:lnSpc>
                <a:spcPts val="3990"/>
              </a:lnSpc>
              <a:buNone/>
            </a:pPr>
            <a:r>
              <a:rPr lang="en-US" sz="4200" b="1" dirty="0">
                <a:solidFill>
                  <a:srgbClr val="1F5961"/>
                </a:solidFill>
                <a:latin typeface="ui-sans-serif" pitchFamily="34" charset="0"/>
                <a:ea typeface="ui-sans-serif" pitchFamily="34" charset="-122"/>
                <a:cs typeface="ui-sans-serif" pitchFamily="34" charset="-120"/>
              </a:rPr>
              <a:t>65,9%</a:t>
            </a:r>
            <a:endParaRPr lang="en-US" sz="4200" dirty="0"/>
          </a:p>
        </p:txBody>
      </p:sp>
      <p:sp>
        <p:nvSpPr>
          <p:cNvPr id="15" name="Text 12"/>
          <p:cNvSpPr/>
          <p:nvPr/>
        </p:nvSpPr>
        <p:spPr>
          <a:xfrm>
            <a:off x="4840486" y="4289227"/>
            <a:ext cx="1573709" cy="383977"/>
          </a:xfrm>
          <a:prstGeom prst="rect">
            <a:avLst/>
          </a:prstGeom>
          <a:noFill/>
          <a:ln/>
        </p:spPr>
        <p:txBody>
          <a:bodyPr wrap="square" lIns="0" tIns="0" rIns="0" bIns="0" rtlCol="0" anchor="t"/>
          <a:lstStyle/>
          <a:p>
            <a:pPr marL="0" indent="0" algn="ctr">
              <a:lnSpc>
                <a:spcPts val="1512"/>
              </a:lnSpc>
              <a:buNone/>
            </a:pPr>
            <a:r>
              <a:rPr lang="en-US" sz="1008" dirty="0">
                <a:solidFill>
                  <a:srgbClr val="5F7D82"/>
                </a:solidFill>
                <a:latin typeface="ui-sans-serif" pitchFamily="34" charset="0"/>
                <a:ea typeface="ui-sans-serif" pitchFamily="34" charset="-122"/>
                <a:cs typeface="ui-sans-serif" pitchFamily="34" charset="-120"/>
              </a:rPr>
              <a:t>puntuación media de abuso</a:t>
            </a:r>
            <a:endParaRPr lang="en-US" sz="1008" dirty="0"/>
          </a:p>
        </p:txBody>
      </p:sp>
      <p:sp>
        <p:nvSpPr>
          <p:cNvPr id="16" name="Text 13"/>
          <p:cNvSpPr/>
          <p:nvPr/>
        </p:nvSpPr>
        <p:spPr>
          <a:xfrm>
            <a:off x="6935428" y="3706416"/>
            <a:ext cx="1605335" cy="506611"/>
          </a:xfrm>
          <a:prstGeom prst="rect">
            <a:avLst/>
          </a:prstGeom>
          <a:noFill/>
          <a:ln/>
        </p:spPr>
        <p:txBody>
          <a:bodyPr wrap="square" lIns="0" tIns="0" rIns="0" bIns="0" rtlCol="0" anchor="t"/>
          <a:lstStyle/>
          <a:p>
            <a:pPr marL="0" indent="0" algn="ctr">
              <a:lnSpc>
                <a:spcPts val="3990"/>
              </a:lnSpc>
              <a:buNone/>
            </a:pPr>
            <a:r>
              <a:rPr lang="en-US" sz="4200" b="1" dirty="0">
                <a:solidFill>
                  <a:srgbClr val="1F5961"/>
                </a:solidFill>
                <a:latin typeface="ui-sans-serif" pitchFamily="34" charset="0"/>
                <a:ea typeface="ui-sans-serif" pitchFamily="34" charset="-122"/>
                <a:cs typeface="ui-sans-serif" pitchFamily="34" charset="-120"/>
              </a:rPr>
              <a:t>91,2%</a:t>
            </a:r>
            <a:endParaRPr lang="en-US" sz="4200" dirty="0"/>
          </a:p>
        </p:txBody>
      </p:sp>
      <p:sp>
        <p:nvSpPr>
          <p:cNvPr id="17" name="Text 14"/>
          <p:cNvSpPr/>
          <p:nvPr/>
        </p:nvSpPr>
        <p:spPr>
          <a:xfrm>
            <a:off x="6951166" y="4289227"/>
            <a:ext cx="1573857" cy="383977"/>
          </a:xfrm>
          <a:prstGeom prst="rect">
            <a:avLst/>
          </a:prstGeom>
          <a:noFill/>
          <a:ln/>
        </p:spPr>
        <p:txBody>
          <a:bodyPr wrap="square" lIns="0" tIns="0" rIns="0" bIns="0" rtlCol="0" anchor="t"/>
          <a:lstStyle/>
          <a:p>
            <a:pPr marL="0" indent="0" algn="ctr">
              <a:lnSpc>
                <a:spcPts val="1512"/>
              </a:lnSpc>
              <a:buNone/>
            </a:pPr>
            <a:r>
              <a:rPr lang="en-US" sz="1008" dirty="0">
                <a:solidFill>
                  <a:srgbClr val="5F7D82"/>
                </a:solidFill>
                <a:latin typeface="ui-sans-serif" pitchFamily="34" charset="0"/>
                <a:ea typeface="ui-sans-serif" pitchFamily="34" charset="-122"/>
                <a:cs typeface="ui-sans-serif" pitchFamily="34" charset="-120"/>
              </a:rPr>
              <a:t>participantes desde España</a:t>
            </a:r>
            <a:endParaRPr lang="en-US" sz="1008" dirty="0"/>
          </a:p>
        </p:txBody>
      </p:sp>
      <p:pic>
        <p:nvPicPr>
          <p:cNvPr id="19" name="Imagen 18">
            <a:extLst>
              <a:ext uri="{FF2B5EF4-FFF2-40B4-BE49-F238E27FC236}">
                <a16:creationId xmlns:a16="http://schemas.microsoft.com/office/drawing/2014/main" id="{A05E9058-AB07-881F-C92E-3D48D820F362}"/>
              </a:ext>
            </a:extLst>
          </p:cNvPr>
          <p:cNvPicPr>
            <a:picLocks noChangeAspect="1"/>
          </p:cNvPicPr>
          <p:nvPr/>
        </p:nvPicPr>
        <p:blipFill>
          <a:blip r:embed="rId3"/>
          <a:stretch>
            <a:fillRect/>
          </a:stretch>
        </p:blipFill>
        <p:spPr>
          <a:xfrm>
            <a:off x="3944371" y="243110"/>
            <a:ext cx="1255258" cy="120454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8FBFB"/>
        </a:solidFill>
        <a:effectLst/>
      </p:bgPr>
    </p:bg>
    <p:spTree>
      <p:nvGrpSpPr>
        <p:cNvPr id="1" name=""/>
        <p:cNvGrpSpPr/>
        <p:nvPr/>
      </p:nvGrpSpPr>
      <p:grpSpPr>
        <a:xfrm>
          <a:off x="0" y="0"/>
          <a:ext cx="0" cy="0"/>
          <a:chOff x="0" y="0"/>
          <a:chExt cx="0" cy="0"/>
        </a:xfrm>
      </p:grpSpPr>
      <p:sp>
        <p:nvSpPr>
          <p:cNvPr id="2" name="Text 0"/>
          <p:cNvSpPr/>
          <p:nvPr/>
        </p:nvSpPr>
        <p:spPr>
          <a:xfrm>
            <a:off x="426690" y="-174724"/>
            <a:ext cx="1714054" cy="254496"/>
          </a:xfrm>
          <a:prstGeom prst="roundRect">
            <a:avLst>
              <a:gd name="adj" fmla="val 35893908"/>
            </a:avLst>
          </a:prstGeom>
          <a:solidFill>
            <a:srgbClr val="1F5961">
              <a:alpha val="8000"/>
            </a:srgbClr>
          </a:solidFill>
          <a:ln/>
        </p:spPr>
        <p:txBody>
          <a:bodyPr wrap="square" lIns="106680" tIns="106680" rIns="106680" bIns="106680" rtlCol="0" anchor="t">
            <a:normAutofit fontScale="25000" lnSpcReduction="20000"/>
          </a:bodyPr>
          <a:lstStyle/>
          <a:p>
            <a:pPr marL="0" indent="0" algn="l">
              <a:buNone/>
            </a:pPr>
            <a:r>
              <a:rPr lang="en-US" sz="936" b="1" dirty="0">
                <a:solidFill>
                  <a:srgbClr val="1F5961"/>
                </a:solidFill>
                <a:latin typeface="ui-sans-serif" pitchFamily="34" charset="0"/>
                <a:ea typeface="ui-sans-serif" pitchFamily="34" charset="-122"/>
                <a:cs typeface="ui-sans-serif" pitchFamily="34" charset="-120"/>
              </a:rPr>
              <a:t>Hallazgos principales</a:t>
            </a:r>
            <a:endParaRPr lang="en-US" sz="936" dirty="0"/>
          </a:p>
        </p:txBody>
      </p:sp>
      <p:sp>
        <p:nvSpPr>
          <p:cNvPr id="9" name="Text 7"/>
          <p:cNvSpPr/>
          <p:nvPr/>
        </p:nvSpPr>
        <p:spPr>
          <a:xfrm>
            <a:off x="572740" y="536971"/>
            <a:ext cx="8571260" cy="975420"/>
          </a:xfrm>
          <a:prstGeom prst="rect">
            <a:avLst/>
          </a:prstGeom>
          <a:noFill/>
          <a:ln/>
        </p:spPr>
        <p:txBody>
          <a:bodyPr wrap="square" lIns="0" tIns="0" rIns="0" bIns="0" rtlCol="0" anchor="t"/>
          <a:lstStyle/>
          <a:p>
            <a:pPr marL="0" indent="0">
              <a:lnSpc>
                <a:spcPts val="3840"/>
              </a:lnSpc>
              <a:buNone/>
            </a:pPr>
            <a:r>
              <a:rPr lang="en-US" sz="3840" dirty="0">
                <a:solidFill>
                  <a:srgbClr val="12333A"/>
                </a:solidFill>
                <a:latin typeface="ui-sans-serif" pitchFamily="34" charset="0"/>
                <a:ea typeface="ui-sans-serif" pitchFamily="34" charset="-122"/>
                <a:cs typeface="ui-sans-serif" pitchFamily="34" charset="-120"/>
              </a:rPr>
              <a:t>Lo </a:t>
            </a:r>
            <a:r>
              <a:rPr lang="en-US" sz="3840" dirty="0" err="1">
                <a:solidFill>
                  <a:srgbClr val="12333A"/>
                </a:solidFill>
                <a:latin typeface="ui-sans-serif" pitchFamily="34" charset="0"/>
                <a:ea typeface="ui-sans-serif" pitchFamily="34" charset="-122"/>
                <a:cs typeface="ui-sans-serif" pitchFamily="34" charset="-120"/>
              </a:rPr>
              <a:t>más</a:t>
            </a:r>
            <a:r>
              <a:rPr lang="en-US" sz="3840" dirty="0">
                <a:solidFill>
                  <a:srgbClr val="12333A"/>
                </a:solidFill>
                <a:latin typeface="ui-sans-serif" pitchFamily="34" charset="0"/>
                <a:ea typeface="ui-sans-serif" pitchFamily="34" charset="-122"/>
                <a:cs typeface="ui-sans-serif" pitchFamily="34" charset="-120"/>
              </a:rPr>
              <a:t> </a:t>
            </a:r>
            <a:r>
              <a:rPr lang="en-US" sz="3840" dirty="0" err="1">
                <a:solidFill>
                  <a:srgbClr val="12333A"/>
                </a:solidFill>
                <a:latin typeface="ui-sans-serif" pitchFamily="34" charset="0"/>
                <a:ea typeface="ui-sans-serif" pitchFamily="34" charset="-122"/>
                <a:cs typeface="ui-sans-serif" pitchFamily="34" charset="-120"/>
              </a:rPr>
              <a:t>importante</a:t>
            </a:r>
            <a:r>
              <a:rPr lang="en-US" sz="3840" dirty="0">
                <a:solidFill>
                  <a:srgbClr val="12333A"/>
                </a:solidFill>
                <a:latin typeface="ui-sans-serif" pitchFamily="34" charset="0"/>
                <a:ea typeface="ui-sans-serif" pitchFamily="34" charset="-122"/>
                <a:cs typeface="ui-sans-serif" pitchFamily="34" charset="-120"/>
              </a:rPr>
              <a:t>:</a:t>
            </a:r>
            <a:endParaRPr lang="en-US" sz="3840" dirty="0"/>
          </a:p>
        </p:txBody>
      </p:sp>
      <p:sp>
        <p:nvSpPr>
          <p:cNvPr id="10" name="Text 8"/>
          <p:cNvSpPr/>
          <p:nvPr/>
        </p:nvSpPr>
        <p:spPr>
          <a:xfrm>
            <a:off x="426690" y="1512391"/>
            <a:ext cx="4031010" cy="1268611"/>
          </a:xfrm>
          <a:prstGeom prst="rect">
            <a:avLst/>
          </a:prstGeom>
          <a:noFill/>
          <a:ln/>
        </p:spPr>
        <p:txBody>
          <a:bodyPr wrap="square" lIns="0" tIns="0" rIns="0" bIns="0" rtlCol="0" anchor="t"/>
          <a:lstStyle/>
          <a:p>
            <a:pPr marL="0" indent="0">
              <a:lnSpc>
                <a:spcPts val="1800"/>
              </a:lnSpc>
              <a:buNone/>
            </a:pPr>
            <a:r>
              <a:rPr lang="en-US" sz="1200" b="1" dirty="0">
                <a:solidFill>
                  <a:srgbClr val="1F5961"/>
                </a:solidFill>
                <a:latin typeface="ui-sans-serif" pitchFamily="34" charset="0"/>
                <a:ea typeface="ui-sans-serif" pitchFamily="34" charset="-122"/>
                <a:cs typeface="ui-sans-serif" pitchFamily="34" charset="-120"/>
              </a:rPr>
              <a:t>1.</a:t>
            </a:r>
            <a:r>
              <a:rPr lang="en-US" sz="1200" dirty="0">
                <a:solidFill>
                  <a:srgbClr val="12333A"/>
                </a:solidFill>
                <a:latin typeface="ui-sans-serif" pitchFamily="34" charset="0"/>
                <a:ea typeface="ui-sans-serif" pitchFamily="34" charset="-122"/>
                <a:cs typeface="ui-sans-serif" pitchFamily="34" charset="-120"/>
              </a:rPr>
              <a:t> La muestra es mayoritariamente femenina, con edad media de 44,3 años, y muy concentrada en España, sobre todo en Madrid y Barcelona.</a:t>
            </a:r>
            <a:endParaRPr lang="en-US" sz="1200" dirty="0"/>
          </a:p>
        </p:txBody>
      </p:sp>
      <p:sp>
        <p:nvSpPr>
          <p:cNvPr id="11" name="Text 9"/>
          <p:cNvSpPr/>
          <p:nvPr/>
        </p:nvSpPr>
        <p:spPr>
          <a:xfrm>
            <a:off x="4686300" y="1512391"/>
            <a:ext cx="4031010" cy="1268611"/>
          </a:xfrm>
          <a:prstGeom prst="rect">
            <a:avLst/>
          </a:prstGeom>
          <a:noFill/>
          <a:ln/>
        </p:spPr>
        <p:txBody>
          <a:bodyPr wrap="square" lIns="0" tIns="0" rIns="0" bIns="0" rtlCol="0" anchor="t"/>
          <a:lstStyle/>
          <a:p>
            <a:pPr marL="0" indent="0">
              <a:lnSpc>
                <a:spcPts val="1800"/>
              </a:lnSpc>
              <a:buNone/>
            </a:pPr>
            <a:r>
              <a:rPr lang="en-US" sz="1200" b="1" dirty="0">
                <a:solidFill>
                  <a:srgbClr val="1F5961"/>
                </a:solidFill>
                <a:latin typeface="ui-sans-serif" pitchFamily="34" charset="0"/>
                <a:ea typeface="ui-sans-serif" pitchFamily="34" charset="-122"/>
                <a:cs typeface="ui-sans-serif" pitchFamily="34" charset="-120"/>
              </a:rPr>
              <a:t>2.</a:t>
            </a:r>
            <a:r>
              <a:rPr lang="en-US" sz="1200" dirty="0">
                <a:solidFill>
                  <a:srgbClr val="12333A"/>
                </a:solidFill>
                <a:latin typeface="ui-sans-serif" pitchFamily="34" charset="0"/>
                <a:ea typeface="ui-sans-serif" pitchFamily="34" charset="-122"/>
                <a:cs typeface="ui-sans-serif" pitchFamily="34" charset="-120"/>
              </a:rPr>
              <a:t> La puntuación global de abuso emocional es elevada: media 65,9%, mediana 66,8%, y el 75% supera el 55,5%.</a:t>
            </a:r>
            <a:endParaRPr lang="en-US" sz="1200" dirty="0"/>
          </a:p>
        </p:txBody>
      </p:sp>
      <p:sp>
        <p:nvSpPr>
          <p:cNvPr id="12" name="Text 10"/>
          <p:cNvSpPr/>
          <p:nvPr/>
        </p:nvSpPr>
        <p:spPr>
          <a:xfrm>
            <a:off x="426690" y="3009602"/>
            <a:ext cx="4031010" cy="1040011"/>
          </a:xfrm>
          <a:prstGeom prst="rect">
            <a:avLst/>
          </a:prstGeom>
          <a:noFill/>
          <a:ln/>
        </p:spPr>
        <p:txBody>
          <a:bodyPr wrap="square" lIns="0" tIns="0" rIns="0" bIns="0" rtlCol="0" anchor="t"/>
          <a:lstStyle/>
          <a:p>
            <a:pPr marL="0" indent="0">
              <a:lnSpc>
                <a:spcPts val="1800"/>
              </a:lnSpc>
              <a:buNone/>
            </a:pPr>
            <a:r>
              <a:rPr lang="en-US" sz="1200" b="1" dirty="0">
                <a:solidFill>
                  <a:srgbClr val="1F5961"/>
                </a:solidFill>
                <a:latin typeface="ui-sans-serif" pitchFamily="34" charset="0"/>
                <a:ea typeface="ui-sans-serif" pitchFamily="34" charset="-122"/>
                <a:cs typeface="ui-sans-serif" pitchFamily="34" charset="-120"/>
              </a:rPr>
              <a:t>3.</a:t>
            </a:r>
            <a:r>
              <a:rPr lang="en-US" sz="1200" dirty="0">
                <a:solidFill>
                  <a:srgbClr val="12333A"/>
                </a:solidFill>
                <a:latin typeface="ui-sans-serif" pitchFamily="34" charset="0"/>
                <a:ea typeface="ui-sans-serif" pitchFamily="34" charset="-122"/>
                <a:cs typeface="ui-sans-serif" pitchFamily="34" charset="-120"/>
              </a:rPr>
              <a:t> El riesgo inminente es el predictor más potente de puntuación alta de abuso, con más de 16 puntos de diferencia clínica.</a:t>
            </a:r>
            <a:endParaRPr lang="en-US" sz="1200" dirty="0"/>
          </a:p>
        </p:txBody>
      </p:sp>
      <p:sp>
        <p:nvSpPr>
          <p:cNvPr id="13" name="Text 11"/>
          <p:cNvSpPr/>
          <p:nvPr/>
        </p:nvSpPr>
        <p:spPr>
          <a:xfrm>
            <a:off x="4686300" y="3009602"/>
            <a:ext cx="4031010" cy="1040011"/>
          </a:xfrm>
          <a:prstGeom prst="rect">
            <a:avLst/>
          </a:prstGeom>
          <a:noFill/>
          <a:ln/>
        </p:spPr>
        <p:txBody>
          <a:bodyPr wrap="square" lIns="0" tIns="0" rIns="0" bIns="0" rtlCol="0" anchor="t"/>
          <a:lstStyle/>
          <a:p>
            <a:pPr marL="0" indent="0">
              <a:lnSpc>
                <a:spcPts val="1800"/>
              </a:lnSpc>
              <a:buNone/>
            </a:pPr>
            <a:r>
              <a:rPr lang="en-US" sz="1200" b="1" dirty="0">
                <a:solidFill>
                  <a:srgbClr val="1F5961"/>
                </a:solidFill>
                <a:latin typeface="ui-sans-serif" pitchFamily="34" charset="0"/>
                <a:ea typeface="ui-sans-serif" pitchFamily="34" charset="-122"/>
                <a:cs typeface="ui-sans-serif" pitchFamily="34" charset="-120"/>
              </a:rPr>
              <a:t>4.</a:t>
            </a:r>
            <a:r>
              <a:rPr lang="en-US" sz="1200" dirty="0">
                <a:solidFill>
                  <a:srgbClr val="12333A"/>
                </a:solidFill>
                <a:latin typeface="ui-sans-serif" pitchFamily="34" charset="0"/>
                <a:ea typeface="ui-sans-serif" pitchFamily="34" charset="-122"/>
                <a:cs typeface="ui-sans-serif" pitchFamily="34" charset="-120"/>
              </a:rPr>
              <a:t> La autolesión o desesperanza está presente en el 66,5% y se asocia significativamente con puntuaciones más altas.</a:t>
            </a:r>
            <a:endParaRPr lang="en-US" sz="1200" dirty="0"/>
          </a:p>
        </p:txBody>
      </p:sp>
      <p:sp>
        <p:nvSpPr>
          <p:cNvPr id="14" name="Text 12"/>
          <p:cNvSpPr/>
          <p:nvPr/>
        </p:nvSpPr>
        <p:spPr>
          <a:xfrm>
            <a:off x="426690" y="4278213"/>
            <a:ext cx="4031010" cy="1040011"/>
          </a:xfrm>
          <a:prstGeom prst="rect">
            <a:avLst/>
          </a:prstGeom>
          <a:noFill/>
          <a:ln/>
        </p:spPr>
        <p:txBody>
          <a:bodyPr wrap="square" lIns="0" tIns="0" rIns="0" bIns="0" rtlCol="0" anchor="t"/>
          <a:lstStyle/>
          <a:p>
            <a:pPr marL="0" indent="0">
              <a:lnSpc>
                <a:spcPts val="1800"/>
              </a:lnSpc>
              <a:buNone/>
            </a:pPr>
            <a:r>
              <a:rPr lang="en-US" sz="1200" b="1" dirty="0">
                <a:solidFill>
                  <a:srgbClr val="1F5961"/>
                </a:solidFill>
                <a:latin typeface="ui-sans-serif" pitchFamily="34" charset="0"/>
                <a:ea typeface="ui-sans-serif" pitchFamily="34" charset="-122"/>
                <a:cs typeface="ui-sans-serif" pitchFamily="34" charset="-120"/>
              </a:rPr>
              <a:t>5.</a:t>
            </a:r>
            <a:r>
              <a:rPr lang="en-US" sz="1200" dirty="0">
                <a:solidFill>
                  <a:srgbClr val="12333A"/>
                </a:solidFill>
                <a:latin typeface="ui-sans-serif" pitchFamily="34" charset="0"/>
                <a:ea typeface="ui-sans-serif" pitchFamily="34" charset="-122"/>
                <a:cs typeface="ui-sans-serif" pitchFamily="34" charset="-120"/>
              </a:rPr>
              <a:t> Predominan formas sutiles de violencia psicológica: gaslighting, culpabilización y erosión de la identidad.</a:t>
            </a:r>
            <a:endParaRPr lang="en-US" sz="1200" dirty="0"/>
          </a:p>
        </p:txBody>
      </p:sp>
      <p:sp>
        <p:nvSpPr>
          <p:cNvPr id="15" name="Text 13"/>
          <p:cNvSpPr/>
          <p:nvPr/>
        </p:nvSpPr>
        <p:spPr>
          <a:xfrm>
            <a:off x="4686300" y="4278213"/>
            <a:ext cx="4031010" cy="1040011"/>
          </a:xfrm>
          <a:prstGeom prst="rect">
            <a:avLst/>
          </a:prstGeom>
          <a:noFill/>
          <a:ln/>
        </p:spPr>
        <p:txBody>
          <a:bodyPr wrap="square" lIns="0" tIns="0" rIns="0" bIns="0" rtlCol="0" anchor="t"/>
          <a:lstStyle/>
          <a:p>
            <a:pPr marL="0" indent="0">
              <a:lnSpc>
                <a:spcPts val="1800"/>
              </a:lnSpc>
              <a:buNone/>
            </a:pPr>
            <a:r>
              <a:rPr lang="en-US" sz="1200" b="1" dirty="0">
                <a:solidFill>
                  <a:srgbClr val="1F5961"/>
                </a:solidFill>
                <a:latin typeface="ui-sans-serif" pitchFamily="34" charset="0"/>
                <a:ea typeface="ui-sans-serif" pitchFamily="34" charset="-122"/>
                <a:cs typeface="ui-sans-serif" pitchFamily="34" charset="-120"/>
              </a:rPr>
              <a:t>6.</a:t>
            </a:r>
            <a:r>
              <a:rPr lang="en-US" sz="1200" dirty="0">
                <a:solidFill>
                  <a:srgbClr val="12333A"/>
                </a:solidFill>
                <a:latin typeface="ui-sans-serif" pitchFamily="34" charset="0"/>
                <a:ea typeface="ui-sans-serif" pitchFamily="34" charset="-122"/>
                <a:cs typeface="ui-sans-serif" pitchFamily="34" charset="-120"/>
              </a:rPr>
              <a:t> El 87,8% lleva más de un año en la situación y el 70,3% accede por búsqueda orgánica.</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8FBFB"/>
        </a:solidFill>
        <a:effectLst/>
      </p:bgPr>
    </p:bg>
    <p:spTree>
      <p:nvGrpSpPr>
        <p:cNvPr id="1" name=""/>
        <p:cNvGrpSpPr/>
        <p:nvPr/>
      </p:nvGrpSpPr>
      <p:grpSpPr>
        <a:xfrm>
          <a:off x="0" y="0"/>
          <a:ext cx="0" cy="0"/>
          <a:chOff x="0" y="0"/>
          <a:chExt cx="0" cy="0"/>
        </a:xfrm>
      </p:grpSpPr>
      <p:sp>
        <p:nvSpPr>
          <p:cNvPr id="2" name="Text 0"/>
          <p:cNvSpPr/>
          <p:nvPr/>
        </p:nvSpPr>
        <p:spPr>
          <a:xfrm>
            <a:off x="426690" y="12055"/>
            <a:ext cx="1460748" cy="254496"/>
          </a:xfrm>
          <a:prstGeom prst="roundRect">
            <a:avLst>
              <a:gd name="adj" fmla="val 35893908"/>
            </a:avLst>
          </a:prstGeom>
          <a:solidFill>
            <a:srgbClr val="1F5961">
              <a:alpha val="8000"/>
            </a:srgbClr>
          </a:solidFill>
          <a:ln/>
        </p:spPr>
        <p:txBody>
          <a:bodyPr wrap="square" lIns="106680" tIns="106680" rIns="106680" bIns="106680" rtlCol="0" anchor="t">
            <a:normAutofit fontScale="25000" lnSpcReduction="20000"/>
          </a:bodyPr>
          <a:lstStyle/>
          <a:p>
            <a:pPr marL="0" indent="0" algn="l">
              <a:buNone/>
            </a:pPr>
            <a:r>
              <a:rPr lang="en-US" sz="936" b="1" dirty="0">
                <a:solidFill>
                  <a:srgbClr val="1F5961"/>
                </a:solidFill>
                <a:latin typeface="ui-sans-serif" pitchFamily="34" charset="0"/>
                <a:ea typeface="ui-sans-serif" pitchFamily="34" charset="-122"/>
                <a:cs typeface="ui-sans-serif" pitchFamily="34" charset="-120"/>
              </a:rPr>
              <a:t>Rigor y prudencia</a:t>
            </a:r>
            <a:endParaRPr lang="en-US" sz="936" dirty="0"/>
          </a:p>
        </p:txBody>
      </p:sp>
      <p:sp>
        <p:nvSpPr>
          <p:cNvPr id="3" name="Text 1"/>
          <p:cNvSpPr/>
          <p:nvPr/>
        </p:nvSpPr>
        <p:spPr>
          <a:xfrm>
            <a:off x="426690" y="1211461"/>
            <a:ext cx="4031010" cy="1154311"/>
          </a:xfrm>
          <a:prstGeom prst="roundRect">
            <a:avLst>
              <a:gd name="adj" fmla="val 174275"/>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square" lIns="182880" tIns="182880" rIns="182880" bIns="182880" rtlCol="0" anchor="t">
            <a:normAutofit/>
          </a:bodyPr>
          <a:lstStyle/>
          <a:p>
            <a:pPr marL="0" indent="0" algn="l">
              <a:buNone/>
            </a:pPr>
            <a:r>
              <a:rPr lang="en-US" sz="1164" dirty="0">
                <a:solidFill>
                  <a:srgbClr val="12333A"/>
                </a:solidFill>
                <a:latin typeface="ui-sans-serif" pitchFamily="34" charset="0"/>
                <a:ea typeface="ui-sans-serif" pitchFamily="34" charset="-122"/>
                <a:cs typeface="ui-sans-serif" pitchFamily="34" charset="-120"/>
              </a:rPr>
              <a:t>Diseño transversal: no permite establecer causalidad entre abuso, autolesión y riesgo percibido.</a:t>
            </a:r>
            <a:endParaRPr lang="en-US" sz="1164" dirty="0"/>
          </a:p>
        </p:txBody>
      </p:sp>
      <p:sp>
        <p:nvSpPr>
          <p:cNvPr id="4" name="Text 2"/>
          <p:cNvSpPr/>
          <p:nvPr/>
        </p:nvSpPr>
        <p:spPr>
          <a:xfrm>
            <a:off x="4686300" y="1211461"/>
            <a:ext cx="4031010" cy="1154311"/>
          </a:xfrm>
          <a:prstGeom prst="roundRect">
            <a:avLst>
              <a:gd name="adj" fmla="val 174275"/>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square" lIns="182880" tIns="182880" rIns="182880" bIns="182880" rtlCol="0" anchor="t">
            <a:normAutofit/>
          </a:bodyPr>
          <a:lstStyle/>
          <a:p>
            <a:pPr marL="0" indent="0" algn="l">
              <a:buNone/>
            </a:pPr>
            <a:r>
              <a:rPr lang="en-US" sz="1164" dirty="0">
                <a:solidFill>
                  <a:srgbClr val="12333A"/>
                </a:solidFill>
                <a:latin typeface="ui-sans-serif" pitchFamily="34" charset="0"/>
                <a:ea typeface="ui-sans-serif" pitchFamily="34" charset="-122"/>
                <a:cs typeface="ui-sans-serif" pitchFamily="34" charset="-120"/>
              </a:rPr>
              <a:t>Sesgo de autoselección: participa quien accede voluntariamente al formulario online.</a:t>
            </a:r>
            <a:endParaRPr lang="en-US" sz="1164" dirty="0"/>
          </a:p>
        </p:txBody>
      </p:sp>
      <p:sp>
        <p:nvSpPr>
          <p:cNvPr id="5" name="Text 3"/>
          <p:cNvSpPr/>
          <p:nvPr/>
        </p:nvSpPr>
        <p:spPr>
          <a:xfrm>
            <a:off x="426690" y="2594372"/>
            <a:ext cx="4031010" cy="1154311"/>
          </a:xfrm>
          <a:prstGeom prst="roundRect">
            <a:avLst>
              <a:gd name="adj" fmla="val 174275"/>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square" lIns="182880" tIns="182880" rIns="182880" bIns="182880" rtlCol="0" anchor="t">
            <a:normAutofit/>
          </a:bodyPr>
          <a:lstStyle/>
          <a:p>
            <a:pPr marL="0" indent="0" algn="l">
              <a:buNone/>
            </a:pPr>
            <a:r>
              <a:rPr lang="en-US" sz="1164" dirty="0">
                <a:solidFill>
                  <a:srgbClr val="12333A"/>
                </a:solidFill>
                <a:latin typeface="ui-sans-serif" pitchFamily="34" charset="0"/>
                <a:ea typeface="ui-sans-serif" pitchFamily="34" charset="-122"/>
                <a:cs typeface="ui-sans-serif" pitchFamily="34" charset="-120"/>
              </a:rPr>
              <a:t>Instrumento sin validación psicométrica publicada: limita la comparabilidad externa de las puntuaciones.</a:t>
            </a:r>
            <a:endParaRPr lang="en-US" sz="1164" dirty="0"/>
          </a:p>
        </p:txBody>
      </p:sp>
      <p:sp>
        <p:nvSpPr>
          <p:cNvPr id="6" name="Text 4"/>
          <p:cNvSpPr/>
          <p:nvPr/>
        </p:nvSpPr>
        <p:spPr>
          <a:xfrm>
            <a:off x="4686300" y="2594372"/>
            <a:ext cx="4031010" cy="1154311"/>
          </a:xfrm>
          <a:prstGeom prst="roundRect">
            <a:avLst>
              <a:gd name="adj" fmla="val 174275"/>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square" lIns="182880" tIns="182880" rIns="182880" bIns="182880" rtlCol="0" anchor="t">
            <a:normAutofit/>
          </a:bodyPr>
          <a:lstStyle/>
          <a:p>
            <a:pPr marL="0" indent="0" algn="l">
              <a:buNone/>
            </a:pPr>
            <a:r>
              <a:rPr lang="en-US" sz="1164" dirty="0">
                <a:solidFill>
                  <a:srgbClr val="12333A"/>
                </a:solidFill>
                <a:latin typeface="ui-sans-serif" pitchFamily="34" charset="0"/>
                <a:ea typeface="ui-sans-serif" pitchFamily="34" charset="-122"/>
                <a:cs typeface="ui-sans-serif" pitchFamily="34" charset="-120"/>
              </a:rPr>
              <a:t>Desequilibrio de género: poca generalización para hombres, personas trans y no binarias.</a:t>
            </a:r>
            <a:endParaRPr lang="en-US" sz="1164" dirty="0"/>
          </a:p>
        </p:txBody>
      </p:sp>
      <p:sp>
        <p:nvSpPr>
          <p:cNvPr id="7" name="Text 5"/>
          <p:cNvSpPr/>
          <p:nvPr/>
        </p:nvSpPr>
        <p:spPr>
          <a:xfrm>
            <a:off x="426690" y="3977283"/>
            <a:ext cx="4031010" cy="1154311"/>
          </a:xfrm>
          <a:prstGeom prst="roundRect">
            <a:avLst>
              <a:gd name="adj" fmla="val 174275"/>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square" lIns="182880" tIns="182880" rIns="182880" bIns="182880" rtlCol="0" anchor="t">
            <a:normAutofit fontScale="92500"/>
          </a:bodyPr>
          <a:lstStyle/>
          <a:p>
            <a:pPr marL="0" indent="0" algn="l">
              <a:buNone/>
            </a:pPr>
            <a:r>
              <a:rPr lang="en-US" sz="1164" dirty="0">
                <a:solidFill>
                  <a:srgbClr val="12333A"/>
                </a:solidFill>
                <a:latin typeface="ui-sans-serif" pitchFamily="34" charset="0"/>
                <a:ea typeface="ui-sans-serif" pitchFamily="34" charset="-122"/>
                <a:cs typeface="ui-sans-serif" pitchFamily="34" charset="-120"/>
              </a:rPr>
              <a:t>Datos socioeconómicos casi ausentes: ingresos, solvencia y viabilidad terapéutica quedan prácticamente vacíos.</a:t>
            </a:r>
            <a:endParaRPr lang="en-US" sz="1164" dirty="0"/>
          </a:p>
        </p:txBody>
      </p:sp>
      <p:sp>
        <p:nvSpPr>
          <p:cNvPr id="8" name="Text 6"/>
          <p:cNvSpPr/>
          <p:nvPr/>
        </p:nvSpPr>
        <p:spPr>
          <a:xfrm>
            <a:off x="4686300" y="3977283"/>
            <a:ext cx="4031010" cy="1154311"/>
          </a:xfrm>
          <a:prstGeom prst="roundRect">
            <a:avLst>
              <a:gd name="adj" fmla="val 174275"/>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square" lIns="182880" tIns="182880" rIns="182880" bIns="182880" rtlCol="0" anchor="t">
            <a:normAutofit fontScale="92500" lnSpcReduction="20000"/>
          </a:bodyPr>
          <a:lstStyle/>
          <a:p>
            <a:pPr marL="0" indent="0" algn="l">
              <a:buNone/>
            </a:pPr>
            <a:r>
              <a:rPr lang="en-US" sz="1164" dirty="0">
                <a:solidFill>
                  <a:srgbClr val="12333A"/>
                </a:solidFill>
                <a:latin typeface="ui-sans-serif" pitchFamily="34" charset="0"/>
                <a:ea typeface="ui-sans-serif" pitchFamily="34" charset="-122"/>
                <a:cs typeface="ui-sans-serif" pitchFamily="34" charset="-120"/>
              </a:rPr>
              <a:t>Sin grupo control y con captación digital exclusiva: se limita la definición de puntos de corte y la generalización poblacional.</a:t>
            </a:r>
            <a:endParaRPr lang="en-US" sz="1164" dirty="0"/>
          </a:p>
        </p:txBody>
      </p:sp>
      <p:sp>
        <p:nvSpPr>
          <p:cNvPr id="9" name="Text 7"/>
          <p:cNvSpPr/>
          <p:nvPr/>
        </p:nvSpPr>
        <p:spPr>
          <a:xfrm>
            <a:off x="426690" y="418951"/>
            <a:ext cx="8456432" cy="487710"/>
          </a:xfrm>
          <a:prstGeom prst="rect">
            <a:avLst/>
          </a:prstGeom>
          <a:noFill/>
          <a:ln/>
        </p:spPr>
        <p:txBody>
          <a:bodyPr wrap="square" lIns="0" tIns="0" rIns="0" bIns="0" rtlCol="0" anchor="t"/>
          <a:lstStyle/>
          <a:p>
            <a:pPr marL="0" indent="0">
              <a:lnSpc>
                <a:spcPts val="3840"/>
              </a:lnSpc>
              <a:buNone/>
            </a:pPr>
            <a:r>
              <a:rPr lang="en-US" sz="3840" dirty="0">
                <a:solidFill>
                  <a:srgbClr val="12333A"/>
                </a:solidFill>
                <a:latin typeface="ui-sans-serif" pitchFamily="34" charset="0"/>
                <a:ea typeface="ui-sans-serif" pitchFamily="34" charset="-122"/>
                <a:cs typeface="ui-sans-serif" pitchFamily="34" charset="-120"/>
              </a:rPr>
              <a:t>Limitaciones del estudio</a:t>
            </a:r>
            <a:endParaRPr lang="en-US" sz="384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8FBFB"/>
        </a:solidFill>
        <a:effectLst/>
      </p:bgPr>
    </p:bg>
    <p:spTree>
      <p:nvGrpSpPr>
        <p:cNvPr id="1" name=""/>
        <p:cNvGrpSpPr/>
        <p:nvPr/>
      </p:nvGrpSpPr>
      <p:grpSpPr>
        <a:xfrm>
          <a:off x="0" y="0"/>
          <a:ext cx="0" cy="0"/>
          <a:chOff x="0" y="0"/>
          <a:chExt cx="0" cy="0"/>
        </a:xfrm>
      </p:grpSpPr>
      <p:sp>
        <p:nvSpPr>
          <p:cNvPr id="3" name="Text 1"/>
          <p:cNvSpPr/>
          <p:nvPr/>
        </p:nvSpPr>
        <p:spPr>
          <a:xfrm>
            <a:off x="426690" y="1600795"/>
            <a:ext cx="2636490" cy="1465064"/>
          </a:xfrm>
          <a:prstGeom prst="roundRect">
            <a:avLst>
              <a:gd name="adj" fmla="val 137310"/>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none" lIns="0" tIns="0" rIns="0" bIns="0" rtlCol="0" anchor="ctr">
            <a:normAutofit/>
          </a:bodyPr>
          <a:lstStyle/>
          <a:p>
            <a:pPr marL="0" indent="0">
              <a:buNone/>
            </a:pPr>
            <a:endParaRPr lang="en-US" dirty="0"/>
          </a:p>
        </p:txBody>
      </p:sp>
      <p:sp>
        <p:nvSpPr>
          <p:cNvPr id="4" name="Text 2"/>
          <p:cNvSpPr/>
          <p:nvPr/>
        </p:nvSpPr>
        <p:spPr>
          <a:xfrm>
            <a:off x="3253680" y="1600795"/>
            <a:ext cx="2636490" cy="1465064"/>
          </a:xfrm>
          <a:prstGeom prst="roundRect">
            <a:avLst>
              <a:gd name="adj" fmla="val 137310"/>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none" lIns="0" tIns="0" rIns="0" bIns="0" rtlCol="0" anchor="ctr">
            <a:normAutofit/>
          </a:bodyPr>
          <a:lstStyle/>
          <a:p>
            <a:pPr marL="0" indent="0">
              <a:buNone/>
            </a:pPr>
            <a:endParaRPr lang="en-US" dirty="0"/>
          </a:p>
        </p:txBody>
      </p:sp>
      <p:sp>
        <p:nvSpPr>
          <p:cNvPr id="5" name="Text 3"/>
          <p:cNvSpPr/>
          <p:nvPr/>
        </p:nvSpPr>
        <p:spPr>
          <a:xfrm>
            <a:off x="6080671" y="1600795"/>
            <a:ext cx="2636639" cy="1465064"/>
          </a:xfrm>
          <a:prstGeom prst="roundRect">
            <a:avLst>
              <a:gd name="adj" fmla="val 137310"/>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none" lIns="0" tIns="0" rIns="0" bIns="0" rtlCol="0" anchor="ctr">
            <a:normAutofit/>
          </a:bodyPr>
          <a:lstStyle/>
          <a:p>
            <a:pPr marL="0" indent="0">
              <a:buNone/>
            </a:pPr>
            <a:endParaRPr lang="en-US" dirty="0"/>
          </a:p>
        </p:txBody>
      </p:sp>
      <p:sp>
        <p:nvSpPr>
          <p:cNvPr id="6" name="Text 4"/>
          <p:cNvSpPr/>
          <p:nvPr/>
        </p:nvSpPr>
        <p:spPr>
          <a:xfrm>
            <a:off x="343784" y="808286"/>
            <a:ext cx="8456432" cy="487710"/>
          </a:xfrm>
          <a:prstGeom prst="rect">
            <a:avLst/>
          </a:prstGeom>
          <a:noFill/>
          <a:ln/>
        </p:spPr>
        <p:txBody>
          <a:bodyPr wrap="square" lIns="0" tIns="0" rIns="0" bIns="0" rtlCol="0" anchor="t"/>
          <a:lstStyle/>
          <a:p>
            <a:pPr marL="0" indent="0" algn="ctr">
              <a:lnSpc>
                <a:spcPts val="3840"/>
              </a:lnSpc>
              <a:buNone/>
            </a:pPr>
            <a:r>
              <a:rPr lang="en-US" sz="3840" dirty="0">
                <a:solidFill>
                  <a:srgbClr val="12333A"/>
                </a:solidFill>
                <a:latin typeface="ui-sans-serif" pitchFamily="34" charset="0"/>
                <a:ea typeface="ui-sans-serif" pitchFamily="34" charset="-122"/>
                <a:cs typeface="ui-sans-serif" pitchFamily="34" charset="-120"/>
              </a:rPr>
              <a:t>Hacia dónde vamos</a:t>
            </a:r>
            <a:endParaRPr lang="en-US" sz="3840" dirty="0"/>
          </a:p>
        </p:txBody>
      </p:sp>
      <p:sp>
        <p:nvSpPr>
          <p:cNvPr id="7" name="Text 5"/>
          <p:cNvSpPr/>
          <p:nvPr/>
        </p:nvSpPr>
        <p:spPr>
          <a:xfrm>
            <a:off x="596457" y="1777901"/>
            <a:ext cx="2296957" cy="266700"/>
          </a:xfrm>
          <a:prstGeom prst="rect">
            <a:avLst/>
          </a:prstGeom>
          <a:noFill/>
          <a:ln/>
        </p:spPr>
        <p:txBody>
          <a:bodyPr wrap="square" lIns="0" tIns="0" rIns="0" bIns="0" rtlCol="0" anchor="t"/>
          <a:lstStyle/>
          <a:p>
            <a:pPr marL="0" indent="0" algn="ctr">
              <a:lnSpc>
                <a:spcPts val="2100"/>
              </a:lnSpc>
              <a:buNone/>
            </a:pPr>
            <a:r>
              <a:rPr lang="en-US" sz="1350" b="1" dirty="0">
                <a:solidFill>
                  <a:srgbClr val="1F5961"/>
                </a:solidFill>
                <a:latin typeface="ui-sans-serif" pitchFamily="34" charset="0"/>
                <a:ea typeface="ui-sans-serif" pitchFamily="34" charset="-122"/>
                <a:cs typeface="ui-sans-serif" pitchFamily="34" charset="-120"/>
              </a:rPr>
              <a:t>Más ayuda</a:t>
            </a:r>
            <a:endParaRPr lang="en-US" sz="1350" dirty="0"/>
          </a:p>
        </p:txBody>
      </p:sp>
      <p:sp>
        <p:nvSpPr>
          <p:cNvPr id="8" name="Text 6"/>
          <p:cNvSpPr/>
          <p:nvPr/>
        </p:nvSpPr>
        <p:spPr>
          <a:xfrm>
            <a:off x="618976" y="2120801"/>
            <a:ext cx="2251918" cy="767953"/>
          </a:xfrm>
          <a:prstGeom prst="rect">
            <a:avLst/>
          </a:prstGeom>
          <a:noFill/>
          <a:ln/>
        </p:spPr>
        <p:txBody>
          <a:bodyPr wrap="square" lIns="0" tIns="0" rIns="0" bIns="0" rtlCol="0" anchor="t"/>
          <a:lstStyle/>
          <a:p>
            <a:pPr marL="0" indent="0" algn="ctr">
              <a:lnSpc>
                <a:spcPts val="1512"/>
              </a:lnSpc>
              <a:buNone/>
            </a:pPr>
            <a:r>
              <a:rPr lang="en-US" sz="1008" dirty="0">
                <a:solidFill>
                  <a:srgbClr val="5F7D82"/>
                </a:solidFill>
                <a:latin typeface="ui-sans-serif" pitchFamily="34" charset="0"/>
                <a:ea typeface="ui-sans-serif" pitchFamily="34" charset="-122"/>
                <a:cs typeface="ui-sans-serif" pitchFamily="34" charset="-120"/>
              </a:rPr>
              <a:t>Queremos llegar a mucha más gente y dedicar más tiempo de escucha, acompañamiento y orientación.</a:t>
            </a:r>
            <a:endParaRPr lang="en-US" sz="1008" dirty="0"/>
          </a:p>
        </p:txBody>
      </p:sp>
      <p:sp>
        <p:nvSpPr>
          <p:cNvPr id="9" name="Text 7"/>
          <p:cNvSpPr/>
          <p:nvPr/>
        </p:nvSpPr>
        <p:spPr>
          <a:xfrm>
            <a:off x="3423447" y="1777901"/>
            <a:ext cx="2296957" cy="266700"/>
          </a:xfrm>
          <a:prstGeom prst="rect">
            <a:avLst/>
          </a:prstGeom>
          <a:noFill/>
          <a:ln/>
        </p:spPr>
        <p:txBody>
          <a:bodyPr wrap="square" lIns="0" tIns="0" rIns="0" bIns="0" rtlCol="0" anchor="t"/>
          <a:lstStyle/>
          <a:p>
            <a:pPr marL="0" indent="0" algn="ctr">
              <a:lnSpc>
                <a:spcPts val="2100"/>
              </a:lnSpc>
              <a:buNone/>
            </a:pPr>
            <a:r>
              <a:rPr lang="en-US" sz="1350" b="1" dirty="0">
                <a:solidFill>
                  <a:srgbClr val="1F5961"/>
                </a:solidFill>
                <a:latin typeface="ui-sans-serif" pitchFamily="34" charset="0"/>
                <a:ea typeface="ui-sans-serif" pitchFamily="34" charset="-122"/>
                <a:cs typeface="ui-sans-serif" pitchFamily="34" charset="-120"/>
              </a:rPr>
              <a:t>Mejora técnica</a:t>
            </a:r>
            <a:endParaRPr lang="en-US" sz="1350" dirty="0"/>
          </a:p>
        </p:txBody>
      </p:sp>
      <p:sp>
        <p:nvSpPr>
          <p:cNvPr id="10" name="Text 8"/>
          <p:cNvSpPr/>
          <p:nvPr/>
        </p:nvSpPr>
        <p:spPr>
          <a:xfrm>
            <a:off x="3445966" y="2120801"/>
            <a:ext cx="2251918" cy="767953"/>
          </a:xfrm>
          <a:prstGeom prst="rect">
            <a:avLst/>
          </a:prstGeom>
          <a:noFill/>
          <a:ln/>
        </p:spPr>
        <p:txBody>
          <a:bodyPr wrap="square" lIns="0" tIns="0" rIns="0" bIns="0" rtlCol="0" anchor="t"/>
          <a:lstStyle/>
          <a:p>
            <a:pPr marL="0" indent="0" algn="ctr">
              <a:lnSpc>
                <a:spcPts val="1512"/>
              </a:lnSpc>
              <a:buNone/>
            </a:pPr>
            <a:r>
              <a:rPr lang="en-US" sz="1008" dirty="0">
                <a:solidFill>
                  <a:srgbClr val="5F7D82"/>
                </a:solidFill>
                <a:latin typeface="ui-sans-serif" pitchFamily="34" charset="0"/>
                <a:ea typeface="ui-sans-serif" pitchFamily="34" charset="-122"/>
                <a:cs typeface="ui-sans-serif" pitchFamily="34" charset="-120"/>
              </a:rPr>
              <a:t>Validación psicométrica del instrumento, inclusión de escalas validadas y mejor recogida de datos socioeconómicos.</a:t>
            </a:r>
            <a:endParaRPr lang="en-US" sz="1008" dirty="0"/>
          </a:p>
        </p:txBody>
      </p:sp>
      <p:sp>
        <p:nvSpPr>
          <p:cNvPr id="11" name="Text 9"/>
          <p:cNvSpPr/>
          <p:nvPr/>
        </p:nvSpPr>
        <p:spPr>
          <a:xfrm>
            <a:off x="6250436" y="1777901"/>
            <a:ext cx="2297109" cy="266700"/>
          </a:xfrm>
          <a:prstGeom prst="rect">
            <a:avLst/>
          </a:prstGeom>
          <a:noFill/>
          <a:ln/>
        </p:spPr>
        <p:txBody>
          <a:bodyPr wrap="square" lIns="0" tIns="0" rIns="0" bIns="0" rtlCol="0" anchor="t"/>
          <a:lstStyle/>
          <a:p>
            <a:pPr marL="0" indent="0" algn="ctr">
              <a:lnSpc>
                <a:spcPts val="2100"/>
              </a:lnSpc>
              <a:buNone/>
            </a:pPr>
            <a:r>
              <a:rPr lang="en-US" sz="1350" b="1" dirty="0">
                <a:solidFill>
                  <a:srgbClr val="1F5961"/>
                </a:solidFill>
                <a:latin typeface="ui-sans-serif" pitchFamily="34" charset="0"/>
                <a:ea typeface="ui-sans-serif" pitchFamily="34" charset="-122"/>
                <a:cs typeface="ui-sans-serif" pitchFamily="34" charset="-120"/>
              </a:rPr>
              <a:t>Objetivo institucional</a:t>
            </a:r>
            <a:endParaRPr lang="en-US" sz="1350" dirty="0"/>
          </a:p>
        </p:txBody>
      </p:sp>
      <p:sp>
        <p:nvSpPr>
          <p:cNvPr id="12" name="Text 10"/>
          <p:cNvSpPr/>
          <p:nvPr/>
        </p:nvSpPr>
        <p:spPr>
          <a:xfrm>
            <a:off x="6272957" y="2120801"/>
            <a:ext cx="2252067" cy="767953"/>
          </a:xfrm>
          <a:prstGeom prst="rect">
            <a:avLst/>
          </a:prstGeom>
          <a:noFill/>
          <a:ln/>
        </p:spPr>
        <p:txBody>
          <a:bodyPr wrap="square" lIns="0" tIns="0" rIns="0" bIns="0" rtlCol="0" anchor="t"/>
          <a:lstStyle/>
          <a:p>
            <a:pPr marL="0" indent="0" algn="ctr">
              <a:lnSpc>
                <a:spcPts val="1512"/>
              </a:lnSpc>
              <a:buNone/>
            </a:pPr>
            <a:r>
              <a:rPr lang="en-US" sz="1008" dirty="0">
                <a:solidFill>
                  <a:srgbClr val="5F7D82"/>
                </a:solidFill>
                <a:latin typeface="ui-sans-serif" pitchFamily="34" charset="0"/>
                <a:ea typeface="ui-sans-serif" pitchFamily="34" charset="-122"/>
                <a:cs typeface="ui-sans-serif" pitchFamily="34" charset="-120"/>
              </a:rPr>
              <a:t>Camino hacia solicitar en dos años la categoría de asociación de utilidad pública para acceder a subvenciones y ayudas.</a:t>
            </a:r>
            <a:endParaRPr lang="en-US" sz="1008" dirty="0"/>
          </a:p>
        </p:txBody>
      </p:sp>
      <p:sp>
        <p:nvSpPr>
          <p:cNvPr id="13" name="Text 11"/>
          <p:cNvSpPr/>
          <p:nvPr/>
        </p:nvSpPr>
        <p:spPr>
          <a:xfrm>
            <a:off x="426690" y="3370659"/>
            <a:ext cx="8290620" cy="609600"/>
          </a:xfrm>
          <a:prstGeom prst="rect">
            <a:avLst/>
          </a:prstGeom>
          <a:noFill/>
          <a:ln/>
        </p:spPr>
        <p:txBody>
          <a:bodyPr wrap="square" lIns="0" tIns="0" rIns="0" bIns="0" rtlCol="0" anchor="t"/>
          <a:lstStyle/>
          <a:p>
            <a:pPr marL="0" indent="0" algn="ctr">
              <a:lnSpc>
                <a:spcPts val="2400"/>
              </a:lnSpc>
              <a:buNone/>
            </a:pPr>
            <a:r>
              <a:rPr lang="en-US" sz="1350" dirty="0">
                <a:solidFill>
                  <a:srgbClr val="335A61"/>
                </a:solidFill>
                <a:latin typeface="ui-sans-serif" pitchFamily="34" charset="0"/>
                <a:ea typeface="ui-sans-serif" pitchFamily="34" charset="-122"/>
                <a:cs typeface="ui-sans-serif" pitchFamily="34" charset="-120"/>
              </a:rPr>
              <a:t>Os animamos también a apoyar la campaña ciudadana en Change.org. Cada firma ayuda a visibilizar que el abuso emocional existe, duele y merece recursos reales.</a:t>
            </a:r>
            <a:endParaRPr lang="en-US" sz="1350" dirty="0"/>
          </a:p>
        </p:txBody>
      </p:sp>
      <p:sp>
        <p:nvSpPr>
          <p:cNvPr id="14" name="Text 12"/>
          <p:cNvSpPr/>
          <p:nvPr/>
        </p:nvSpPr>
        <p:spPr>
          <a:xfrm>
            <a:off x="256925" y="4111723"/>
            <a:ext cx="8290620" cy="533400"/>
          </a:xfrm>
          <a:prstGeom prst="rect">
            <a:avLst/>
          </a:prstGeom>
          <a:noFill/>
          <a:ln/>
        </p:spPr>
        <p:txBody>
          <a:bodyPr wrap="square" lIns="0" tIns="0" rIns="0" bIns="0" rtlCol="0" anchor="t"/>
          <a:lstStyle/>
          <a:p>
            <a:pPr marL="0" indent="0" algn="ctr">
              <a:lnSpc>
                <a:spcPts val="2100"/>
              </a:lnSpc>
              <a:buNone/>
            </a:pPr>
            <a:r>
              <a:rPr lang="en-US" sz="1500" b="1" dirty="0">
                <a:solidFill>
                  <a:srgbClr val="1F5961"/>
                </a:solidFill>
                <a:latin typeface="ui-sans-serif" pitchFamily="34" charset="0"/>
                <a:ea typeface="ui-sans-serif" pitchFamily="34" charset="-122"/>
                <a:cs typeface="ui-sans-serif" pitchFamily="34" charset="-120"/>
              </a:rPr>
              <a:t>Preguntas al aire: ¿qué hemos normalizado como amor que en realidad es erosión? ¿Qué parte de nuestra percepción necesita hoy más confianza?</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BFB"/>
        </a:solidFill>
        <a:effectLst/>
      </p:bgPr>
    </p:bg>
    <p:spTree>
      <p:nvGrpSpPr>
        <p:cNvPr id="1" name=""/>
        <p:cNvGrpSpPr/>
        <p:nvPr/>
      </p:nvGrpSpPr>
      <p:grpSpPr>
        <a:xfrm>
          <a:off x="0" y="0"/>
          <a:ext cx="0" cy="0"/>
          <a:chOff x="0" y="0"/>
          <a:chExt cx="0" cy="0"/>
        </a:xfrm>
      </p:grpSpPr>
      <p:sp>
        <p:nvSpPr>
          <p:cNvPr id="3" name="Text 1"/>
          <p:cNvSpPr/>
          <p:nvPr/>
        </p:nvSpPr>
        <p:spPr>
          <a:xfrm>
            <a:off x="76200" y="1310432"/>
            <a:ext cx="4425950" cy="3450431"/>
          </a:xfrm>
          <a:prstGeom prst="roundRect">
            <a:avLst>
              <a:gd name="adj" fmla="val 61622"/>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none" lIns="0" tIns="0" rIns="0" bIns="0" rtlCol="0" anchor="ctr">
            <a:normAutofit/>
          </a:bodyPr>
          <a:lstStyle/>
          <a:p>
            <a:pPr marL="0" indent="0">
              <a:buNone/>
            </a:pPr>
            <a:endParaRPr lang="en-US" dirty="0"/>
          </a:p>
        </p:txBody>
      </p:sp>
      <p:sp>
        <p:nvSpPr>
          <p:cNvPr id="4" name="Text 2"/>
          <p:cNvSpPr/>
          <p:nvPr/>
        </p:nvSpPr>
        <p:spPr>
          <a:xfrm>
            <a:off x="4724400" y="1347936"/>
            <a:ext cx="3992910" cy="3264545"/>
          </a:xfrm>
          <a:prstGeom prst="roundRect">
            <a:avLst>
              <a:gd name="adj" fmla="val 61622"/>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none" lIns="0" tIns="0" rIns="0" bIns="0" rtlCol="0" anchor="ctr">
            <a:normAutofit/>
          </a:bodyPr>
          <a:lstStyle/>
          <a:p>
            <a:pPr marL="0" indent="0">
              <a:buNone/>
            </a:pPr>
            <a:endParaRPr lang="en-US" dirty="0"/>
          </a:p>
        </p:txBody>
      </p:sp>
      <p:sp>
        <p:nvSpPr>
          <p:cNvPr id="5" name="Text 3"/>
          <p:cNvSpPr/>
          <p:nvPr/>
        </p:nvSpPr>
        <p:spPr>
          <a:xfrm>
            <a:off x="1950690" y="601117"/>
            <a:ext cx="8456432" cy="487710"/>
          </a:xfrm>
          <a:prstGeom prst="rect">
            <a:avLst/>
          </a:prstGeom>
          <a:noFill/>
          <a:ln/>
        </p:spPr>
        <p:txBody>
          <a:bodyPr wrap="square" lIns="0" tIns="0" rIns="0" bIns="0" rtlCol="0" anchor="t"/>
          <a:lstStyle/>
          <a:p>
            <a:pPr marL="0" indent="0">
              <a:lnSpc>
                <a:spcPts val="3840"/>
              </a:lnSpc>
              <a:buNone/>
            </a:pPr>
            <a:r>
              <a:rPr lang="en-US" sz="3840" dirty="0">
                <a:solidFill>
                  <a:srgbClr val="12333A"/>
                </a:solidFill>
                <a:latin typeface="ui-sans-serif" pitchFamily="34" charset="0"/>
                <a:ea typeface="ui-sans-serif" pitchFamily="34" charset="-122"/>
                <a:cs typeface="ui-sans-serif" pitchFamily="34" charset="-120"/>
              </a:rPr>
              <a:t>Qué estamos presentando</a:t>
            </a:r>
            <a:endParaRPr lang="en-US" sz="3840" dirty="0"/>
          </a:p>
        </p:txBody>
      </p:sp>
      <p:sp>
        <p:nvSpPr>
          <p:cNvPr id="6" name="Text 4"/>
          <p:cNvSpPr/>
          <p:nvPr/>
        </p:nvSpPr>
        <p:spPr>
          <a:xfrm>
            <a:off x="1622276" y="1531888"/>
            <a:ext cx="3680505" cy="266700"/>
          </a:xfrm>
          <a:prstGeom prst="rect">
            <a:avLst/>
          </a:prstGeom>
          <a:noFill/>
          <a:ln/>
        </p:spPr>
        <p:txBody>
          <a:bodyPr wrap="square" lIns="0" tIns="0" rIns="0" bIns="0" rtlCol="0" anchor="t"/>
          <a:lstStyle/>
          <a:p>
            <a:pPr marL="0" indent="0">
              <a:lnSpc>
                <a:spcPts val="2100"/>
              </a:lnSpc>
              <a:buNone/>
            </a:pPr>
            <a:r>
              <a:rPr lang="en-US" sz="1500" b="1" dirty="0">
                <a:solidFill>
                  <a:srgbClr val="1F5961"/>
                </a:solidFill>
                <a:latin typeface="ui-sans-serif" pitchFamily="34" charset="0"/>
                <a:ea typeface="ui-sans-serif" pitchFamily="34" charset="-122"/>
                <a:cs typeface="ui-sans-serif" pitchFamily="34" charset="-120"/>
              </a:rPr>
              <a:t>Ficha del estudio</a:t>
            </a:r>
            <a:endParaRPr lang="en-US" sz="1500" dirty="0"/>
          </a:p>
        </p:txBody>
      </p:sp>
      <p:sp>
        <p:nvSpPr>
          <p:cNvPr id="7" name="Text 5"/>
          <p:cNvSpPr/>
          <p:nvPr/>
        </p:nvSpPr>
        <p:spPr>
          <a:xfrm>
            <a:off x="618976" y="1906042"/>
            <a:ext cx="3608338" cy="457200"/>
          </a:xfrm>
          <a:prstGeom prst="rect">
            <a:avLst/>
          </a:prstGeom>
          <a:noFill/>
          <a:ln/>
        </p:spPr>
        <p:txBody>
          <a:bodyPr wrap="square" lIns="0" tIns="0" rIns="0" bIns="0" rtlCol="0" anchor="t"/>
          <a:lstStyle/>
          <a:p>
            <a:pPr marL="0" indent="0">
              <a:lnSpc>
                <a:spcPts val="1800"/>
              </a:lnSpc>
              <a:buNone/>
            </a:pPr>
            <a:r>
              <a:rPr lang="en-US" sz="1200" b="1" dirty="0">
                <a:solidFill>
                  <a:srgbClr val="12333A"/>
                </a:solidFill>
                <a:latin typeface="ui-sans-serif" pitchFamily="34" charset="0"/>
                <a:ea typeface="ui-sans-serif" pitchFamily="34" charset="-122"/>
                <a:cs typeface="ui-sans-serif" pitchFamily="34" charset="-120"/>
              </a:rPr>
              <a:t>Tipo:</a:t>
            </a:r>
            <a:r>
              <a:rPr lang="en-US" sz="1200" dirty="0">
                <a:solidFill>
                  <a:srgbClr val="12333A"/>
                </a:solidFill>
                <a:latin typeface="ui-sans-serif" pitchFamily="34" charset="0"/>
                <a:ea typeface="ui-sans-serif" pitchFamily="34" charset="-122"/>
                <a:cs typeface="ui-sans-serif" pitchFamily="34" charset="-120"/>
              </a:rPr>
              <a:t> descriptivo-transversal con análisis inferencial.</a:t>
            </a:r>
            <a:endParaRPr lang="en-US" sz="1200" dirty="0"/>
          </a:p>
        </p:txBody>
      </p:sp>
      <p:sp>
        <p:nvSpPr>
          <p:cNvPr id="8" name="Text 6"/>
          <p:cNvSpPr/>
          <p:nvPr/>
        </p:nvSpPr>
        <p:spPr>
          <a:xfrm>
            <a:off x="618976" y="2411909"/>
            <a:ext cx="3608338" cy="685800"/>
          </a:xfrm>
          <a:prstGeom prst="rect">
            <a:avLst/>
          </a:prstGeom>
          <a:noFill/>
          <a:ln/>
        </p:spPr>
        <p:txBody>
          <a:bodyPr wrap="square" lIns="0" tIns="0" rIns="0" bIns="0" rtlCol="0" anchor="t"/>
          <a:lstStyle/>
          <a:p>
            <a:pPr marL="0" indent="0">
              <a:lnSpc>
                <a:spcPts val="1800"/>
              </a:lnSpc>
              <a:buNone/>
            </a:pPr>
            <a:r>
              <a:rPr lang="en-US" sz="1200" b="1" dirty="0">
                <a:solidFill>
                  <a:srgbClr val="12333A"/>
                </a:solidFill>
                <a:latin typeface="ui-sans-serif" pitchFamily="34" charset="0"/>
                <a:ea typeface="ui-sans-serif" pitchFamily="34" charset="-122"/>
                <a:cs typeface="ui-sans-serif" pitchFamily="34" charset="-120"/>
              </a:rPr>
              <a:t>Instrumento:</a:t>
            </a:r>
            <a:r>
              <a:rPr lang="en-US" sz="1200" dirty="0">
                <a:solidFill>
                  <a:srgbClr val="12333A"/>
                </a:solidFill>
                <a:latin typeface="ui-sans-serif" pitchFamily="34" charset="0"/>
                <a:ea typeface="ui-sans-serif" pitchFamily="34" charset="-122"/>
                <a:cs typeface="ui-sans-serif" pitchFamily="34" charset="-120"/>
              </a:rPr>
              <a:t> test autoadministrado de 60 ítems, escala 0–10, más puntuación global 0–100.</a:t>
            </a:r>
            <a:endParaRPr lang="en-US" sz="1200" dirty="0"/>
          </a:p>
        </p:txBody>
      </p:sp>
      <p:sp>
        <p:nvSpPr>
          <p:cNvPr id="9" name="Text 7"/>
          <p:cNvSpPr/>
          <p:nvPr/>
        </p:nvSpPr>
        <p:spPr>
          <a:xfrm>
            <a:off x="618976" y="3146375"/>
            <a:ext cx="3608338" cy="457200"/>
          </a:xfrm>
          <a:prstGeom prst="rect">
            <a:avLst/>
          </a:prstGeom>
          <a:noFill/>
          <a:ln/>
        </p:spPr>
        <p:txBody>
          <a:bodyPr wrap="square" lIns="0" tIns="0" rIns="0" bIns="0" rtlCol="0" anchor="t"/>
          <a:lstStyle/>
          <a:p>
            <a:pPr marL="0" indent="0">
              <a:lnSpc>
                <a:spcPts val="1800"/>
              </a:lnSpc>
              <a:buNone/>
            </a:pPr>
            <a:r>
              <a:rPr lang="en-US" sz="1200" b="1" dirty="0">
                <a:solidFill>
                  <a:srgbClr val="12333A"/>
                </a:solidFill>
                <a:latin typeface="ui-sans-serif" pitchFamily="34" charset="0"/>
                <a:ea typeface="ui-sans-serif" pitchFamily="34" charset="-122"/>
                <a:cs typeface="ui-sans-serif" pitchFamily="34" charset="-120"/>
              </a:rPr>
              <a:t>Muestra:</a:t>
            </a:r>
            <a:r>
              <a:rPr lang="en-US" sz="1200" dirty="0">
                <a:solidFill>
                  <a:srgbClr val="12333A"/>
                </a:solidFill>
                <a:latin typeface="ui-sans-serif" pitchFamily="34" charset="0"/>
                <a:ea typeface="ui-sans-serif" pitchFamily="34" charset="-122"/>
                <a:cs typeface="ui-sans-serif" pitchFamily="34" charset="-120"/>
              </a:rPr>
              <a:t> 319 participantes; 304 con puntuación válida.</a:t>
            </a:r>
            <a:endParaRPr lang="en-US" sz="1200" dirty="0"/>
          </a:p>
        </p:txBody>
      </p:sp>
      <p:sp>
        <p:nvSpPr>
          <p:cNvPr id="10" name="Text 8"/>
          <p:cNvSpPr/>
          <p:nvPr/>
        </p:nvSpPr>
        <p:spPr>
          <a:xfrm>
            <a:off x="618976" y="3652242"/>
            <a:ext cx="3680505" cy="228600"/>
          </a:xfrm>
          <a:prstGeom prst="rect">
            <a:avLst/>
          </a:prstGeom>
          <a:noFill/>
          <a:ln/>
        </p:spPr>
        <p:txBody>
          <a:bodyPr wrap="square" lIns="0" tIns="0" rIns="0" bIns="0" rtlCol="0" anchor="t"/>
          <a:lstStyle/>
          <a:p>
            <a:pPr marL="0" indent="0">
              <a:lnSpc>
                <a:spcPts val="1800"/>
              </a:lnSpc>
              <a:buNone/>
            </a:pPr>
            <a:r>
              <a:rPr lang="en-US" sz="1200" b="1" dirty="0">
                <a:solidFill>
                  <a:srgbClr val="12333A"/>
                </a:solidFill>
                <a:latin typeface="ui-sans-serif" pitchFamily="34" charset="0"/>
                <a:ea typeface="ui-sans-serif" pitchFamily="34" charset="-122"/>
                <a:cs typeface="ui-sans-serif" pitchFamily="34" charset="-120"/>
              </a:rPr>
              <a:t>Fecha del informe:</a:t>
            </a:r>
            <a:r>
              <a:rPr lang="en-US" sz="1200" dirty="0">
                <a:solidFill>
                  <a:srgbClr val="12333A"/>
                </a:solidFill>
                <a:latin typeface="ui-sans-serif" pitchFamily="34" charset="0"/>
                <a:ea typeface="ui-sans-serif" pitchFamily="34" charset="-122"/>
                <a:cs typeface="ui-sans-serif" pitchFamily="34" charset="-120"/>
              </a:rPr>
              <a:t> junio de 2026.</a:t>
            </a:r>
            <a:endParaRPr lang="en-US" sz="1200" dirty="0"/>
          </a:p>
        </p:txBody>
      </p:sp>
      <p:sp>
        <p:nvSpPr>
          <p:cNvPr id="11" name="Text 9"/>
          <p:cNvSpPr/>
          <p:nvPr/>
        </p:nvSpPr>
        <p:spPr>
          <a:xfrm>
            <a:off x="618976" y="3929509"/>
            <a:ext cx="3608338" cy="457200"/>
          </a:xfrm>
          <a:prstGeom prst="rect">
            <a:avLst/>
          </a:prstGeom>
          <a:noFill/>
          <a:ln/>
        </p:spPr>
        <p:txBody>
          <a:bodyPr wrap="square" lIns="0" tIns="0" rIns="0" bIns="0" rtlCol="0" anchor="t"/>
          <a:lstStyle/>
          <a:p>
            <a:pPr marL="0" indent="0">
              <a:lnSpc>
                <a:spcPts val="1800"/>
              </a:lnSpc>
              <a:buNone/>
            </a:pPr>
            <a:r>
              <a:rPr lang="en-US" sz="1200" b="1" dirty="0">
                <a:solidFill>
                  <a:srgbClr val="12333A"/>
                </a:solidFill>
                <a:latin typeface="ui-sans-serif" pitchFamily="34" charset="0"/>
                <a:ea typeface="ui-sans-serif" pitchFamily="34" charset="-122"/>
                <a:cs typeface="ui-sans-serif" pitchFamily="34" charset="-120"/>
              </a:rPr>
              <a:t>Marco:</a:t>
            </a:r>
            <a:r>
              <a:rPr lang="en-US" sz="1200" dirty="0">
                <a:solidFill>
                  <a:srgbClr val="12333A"/>
                </a:solidFill>
                <a:latin typeface="ui-sans-serif" pitchFamily="34" charset="0"/>
                <a:ea typeface="ui-sans-serif" pitchFamily="34" charset="-122"/>
                <a:cs typeface="ui-sans-serif" pitchFamily="34" charset="-120"/>
              </a:rPr>
              <a:t> población hispanohablante que consulta por violencia psicológica.</a:t>
            </a:r>
            <a:endParaRPr lang="en-US" sz="1200" dirty="0"/>
          </a:p>
        </p:txBody>
      </p:sp>
      <p:sp>
        <p:nvSpPr>
          <p:cNvPr id="13" name="Text 11"/>
          <p:cNvSpPr/>
          <p:nvPr/>
        </p:nvSpPr>
        <p:spPr>
          <a:xfrm>
            <a:off x="5037336" y="1968848"/>
            <a:ext cx="3608338" cy="2133600"/>
          </a:xfrm>
          <a:prstGeom prst="rect">
            <a:avLst/>
          </a:prstGeom>
          <a:noFill/>
          <a:ln/>
        </p:spPr>
        <p:txBody>
          <a:bodyPr wrap="square" lIns="0" tIns="0" rIns="0" bIns="0" rtlCol="0" anchor="t"/>
          <a:lstStyle/>
          <a:p>
            <a:pPr marL="0" indent="0">
              <a:lnSpc>
                <a:spcPts val="2400"/>
              </a:lnSpc>
              <a:buNone/>
            </a:pPr>
            <a:r>
              <a:rPr lang="en-US" sz="1350" dirty="0">
                <a:solidFill>
                  <a:srgbClr val="335A61"/>
                </a:solidFill>
                <a:latin typeface="ui-sans-serif" pitchFamily="34" charset="0"/>
                <a:ea typeface="ui-sans-serif" pitchFamily="34" charset="-122"/>
                <a:cs typeface="ui-sans-serif" pitchFamily="34" charset="-120"/>
              </a:rPr>
              <a:t>“En tan solo un año, 319 personas hispanohablantes han confiado en nuestro formulario de cribado de abuso emocional. La mayoría son mujeres de mediana edad, que llevan mucho tiempo sosteniendo situaciones de violencia psicológica.”</a:t>
            </a:r>
            <a:endParaRPr lang="en-US" sz="1350" dirty="0"/>
          </a:p>
        </p:txBody>
      </p:sp>
      <p:sp>
        <p:nvSpPr>
          <p:cNvPr id="14" name="Text 12"/>
          <p:cNvSpPr/>
          <p:nvPr/>
        </p:nvSpPr>
        <p:spPr>
          <a:xfrm>
            <a:off x="426690" y="4802981"/>
            <a:ext cx="8456432" cy="191988"/>
          </a:xfrm>
          <a:prstGeom prst="rect">
            <a:avLst/>
          </a:prstGeom>
          <a:noFill/>
          <a:ln/>
        </p:spPr>
        <p:txBody>
          <a:bodyPr wrap="square" lIns="0" tIns="0" rIns="0" bIns="0" rtlCol="0" anchor="t"/>
          <a:lstStyle/>
          <a:p>
            <a:pPr marL="0" indent="0">
              <a:lnSpc>
                <a:spcPts val="1512"/>
              </a:lnSpc>
              <a:buNone/>
            </a:pPr>
            <a:r>
              <a:rPr lang="en-US" sz="1008" dirty="0">
                <a:solidFill>
                  <a:srgbClr val="5F7D82"/>
                </a:solidFill>
                <a:latin typeface="ui-sans-serif" pitchFamily="34" charset="0"/>
                <a:ea typeface="ui-sans-serif" pitchFamily="34" charset="-122"/>
                <a:cs typeface="ui-sans-serif" pitchFamily="34" charset="-120"/>
              </a:rPr>
              <a:t>Metodología y datos básicos del informe anual 2025–2026.</a:t>
            </a:r>
            <a:endParaRPr lang="en-US" sz="1008"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BFB"/>
        </a:solidFill>
        <a:effectLst/>
      </p:bgPr>
    </p:bg>
    <p:spTree>
      <p:nvGrpSpPr>
        <p:cNvPr id="1" name=""/>
        <p:cNvGrpSpPr/>
        <p:nvPr/>
      </p:nvGrpSpPr>
      <p:grpSpPr>
        <a:xfrm>
          <a:off x="0" y="0"/>
          <a:ext cx="0" cy="0"/>
          <a:chOff x="0" y="0"/>
          <a:chExt cx="0" cy="0"/>
        </a:xfrm>
      </p:grpSpPr>
      <p:sp>
        <p:nvSpPr>
          <p:cNvPr id="2" name="Text 0"/>
          <p:cNvSpPr/>
          <p:nvPr/>
        </p:nvSpPr>
        <p:spPr>
          <a:xfrm>
            <a:off x="426690" y="-414933"/>
            <a:ext cx="1609279" cy="254496"/>
          </a:xfrm>
          <a:prstGeom prst="roundRect">
            <a:avLst>
              <a:gd name="adj" fmla="val 35893908"/>
            </a:avLst>
          </a:prstGeom>
          <a:solidFill>
            <a:srgbClr val="1F5961">
              <a:alpha val="8000"/>
            </a:srgbClr>
          </a:solidFill>
          <a:ln/>
        </p:spPr>
        <p:txBody>
          <a:bodyPr wrap="square" lIns="106680" tIns="106680" rIns="106680" bIns="106680" rtlCol="0" anchor="t">
            <a:normAutofit fontScale="25000" lnSpcReduction="20000"/>
          </a:bodyPr>
          <a:lstStyle/>
          <a:p>
            <a:pPr marL="0" indent="0" algn="l">
              <a:buNone/>
            </a:pPr>
            <a:r>
              <a:rPr lang="en-US" sz="936" b="1" dirty="0">
                <a:solidFill>
                  <a:srgbClr val="1F5961"/>
                </a:solidFill>
                <a:latin typeface="ui-sans-serif" pitchFamily="34" charset="0"/>
                <a:ea typeface="ui-sans-serif" pitchFamily="34" charset="-122"/>
                <a:cs typeface="ui-sans-serif" pitchFamily="34" charset="-120"/>
              </a:rPr>
              <a:t>Perfil de la muestra</a:t>
            </a:r>
            <a:endParaRPr lang="en-US" sz="936" dirty="0"/>
          </a:p>
        </p:txBody>
      </p:sp>
      <p:sp>
        <p:nvSpPr>
          <p:cNvPr id="4" name="Text 2"/>
          <p:cNvSpPr/>
          <p:nvPr/>
        </p:nvSpPr>
        <p:spPr>
          <a:xfrm>
            <a:off x="478839" y="1092547"/>
            <a:ext cx="2027337" cy="1018580"/>
          </a:xfrm>
          <a:prstGeom prst="roundRect">
            <a:avLst>
              <a:gd name="adj" fmla="val 161590"/>
            </a:avLst>
          </a:prstGeom>
          <a:solidFill>
            <a:srgbClr val="FFFFFF">
              <a:alpha val="78000"/>
            </a:srgbClr>
          </a:solidFill>
          <a:ln w="9525">
            <a:solidFill>
              <a:srgbClr val="11343B"/>
            </a:solidFill>
          </a:ln>
        </p:spPr>
        <p:txBody>
          <a:bodyPr wrap="none" lIns="0" tIns="0" rIns="0" bIns="0" rtlCol="0" anchor="ctr">
            <a:normAutofit/>
          </a:bodyPr>
          <a:lstStyle/>
          <a:p>
            <a:pPr marL="0" indent="0">
              <a:buNone/>
            </a:pPr>
            <a:endParaRPr lang="en-US" dirty="0"/>
          </a:p>
        </p:txBody>
      </p:sp>
      <p:sp>
        <p:nvSpPr>
          <p:cNvPr id="5" name="Text 3"/>
          <p:cNvSpPr/>
          <p:nvPr/>
        </p:nvSpPr>
        <p:spPr>
          <a:xfrm>
            <a:off x="2589990" y="1147664"/>
            <a:ext cx="2027486" cy="1018580"/>
          </a:xfrm>
          <a:prstGeom prst="roundRect">
            <a:avLst>
              <a:gd name="adj" fmla="val 161590"/>
            </a:avLst>
          </a:prstGeom>
          <a:solidFill>
            <a:srgbClr val="FFFFFF">
              <a:alpha val="78000"/>
            </a:srgbClr>
          </a:solidFill>
          <a:ln w="9525">
            <a:solidFill>
              <a:srgbClr val="11343B"/>
            </a:solidFill>
          </a:ln>
        </p:spPr>
        <p:txBody>
          <a:bodyPr wrap="none" lIns="0" tIns="0" rIns="0" bIns="0" rtlCol="0" anchor="ctr">
            <a:normAutofit/>
          </a:bodyPr>
          <a:lstStyle/>
          <a:p>
            <a:pPr marL="0" indent="0">
              <a:buNone/>
            </a:pPr>
            <a:endParaRPr lang="en-US" dirty="0"/>
          </a:p>
        </p:txBody>
      </p:sp>
      <p:sp>
        <p:nvSpPr>
          <p:cNvPr id="6" name="Text 4"/>
          <p:cNvSpPr/>
          <p:nvPr/>
        </p:nvSpPr>
        <p:spPr>
          <a:xfrm>
            <a:off x="426690" y="2218085"/>
            <a:ext cx="2027337" cy="1210568"/>
          </a:xfrm>
          <a:prstGeom prst="roundRect">
            <a:avLst>
              <a:gd name="adj" fmla="val 135963"/>
            </a:avLst>
          </a:prstGeom>
          <a:solidFill>
            <a:srgbClr val="FFFFFF">
              <a:alpha val="78000"/>
            </a:srgbClr>
          </a:solidFill>
          <a:ln w="9525">
            <a:solidFill>
              <a:srgbClr val="11343B"/>
            </a:solidFill>
          </a:ln>
        </p:spPr>
        <p:txBody>
          <a:bodyPr wrap="none" lIns="0" tIns="0" rIns="0" bIns="0" rtlCol="0" anchor="ctr">
            <a:normAutofit/>
          </a:bodyPr>
          <a:lstStyle/>
          <a:p>
            <a:pPr marL="0" indent="0">
              <a:buNone/>
            </a:pPr>
            <a:endParaRPr lang="en-US" dirty="0"/>
          </a:p>
        </p:txBody>
      </p:sp>
      <p:sp>
        <p:nvSpPr>
          <p:cNvPr id="7" name="Text 5"/>
          <p:cNvSpPr/>
          <p:nvPr/>
        </p:nvSpPr>
        <p:spPr>
          <a:xfrm>
            <a:off x="2540693" y="2263477"/>
            <a:ext cx="2027486" cy="1210568"/>
          </a:xfrm>
          <a:prstGeom prst="roundRect">
            <a:avLst>
              <a:gd name="adj" fmla="val 135963"/>
            </a:avLst>
          </a:prstGeom>
          <a:solidFill>
            <a:srgbClr val="FFFFFF">
              <a:alpha val="78000"/>
            </a:srgbClr>
          </a:solidFill>
          <a:ln w="9525">
            <a:solidFill>
              <a:srgbClr val="11343B"/>
            </a:solidFill>
          </a:ln>
        </p:spPr>
        <p:txBody>
          <a:bodyPr wrap="none" lIns="0" tIns="0" rIns="0" bIns="0" rtlCol="0" anchor="ctr">
            <a:normAutofit/>
          </a:bodyPr>
          <a:lstStyle/>
          <a:p>
            <a:pPr marL="0" indent="0">
              <a:buNone/>
            </a:pPr>
            <a:endParaRPr lang="en-US" dirty="0"/>
          </a:p>
        </p:txBody>
      </p:sp>
      <p:sp>
        <p:nvSpPr>
          <p:cNvPr id="8" name="Text 6"/>
          <p:cNvSpPr/>
          <p:nvPr/>
        </p:nvSpPr>
        <p:spPr>
          <a:xfrm>
            <a:off x="522881" y="3847753"/>
            <a:ext cx="4207222" cy="171450"/>
          </a:xfrm>
          <a:prstGeom prst="roundRect">
            <a:avLst>
              <a:gd name="adj" fmla="val 53280000"/>
            </a:avLst>
          </a:prstGeom>
          <a:solidFill>
            <a:srgbClr val="1F5961">
              <a:alpha val="8000"/>
            </a:srgbClr>
          </a:solidFill>
          <a:ln/>
        </p:spPr>
        <p:txBody>
          <a:bodyPr wrap="none" lIns="0" tIns="0" rIns="0" bIns="0" rtlCol="0" anchor="ctr">
            <a:normAutofit fontScale="47500" lnSpcReduction="20000"/>
          </a:bodyPr>
          <a:lstStyle/>
          <a:p>
            <a:pPr marL="0" indent="0">
              <a:buNone/>
            </a:pPr>
            <a:endParaRPr lang="en-US" dirty="0"/>
          </a:p>
        </p:txBody>
      </p:sp>
      <p:sp>
        <p:nvSpPr>
          <p:cNvPr id="9" name="Text 7"/>
          <p:cNvSpPr/>
          <p:nvPr/>
        </p:nvSpPr>
        <p:spPr>
          <a:xfrm>
            <a:off x="522881" y="4362103"/>
            <a:ext cx="4207222" cy="171450"/>
          </a:xfrm>
          <a:prstGeom prst="roundRect">
            <a:avLst>
              <a:gd name="adj" fmla="val 53280000"/>
            </a:avLst>
          </a:prstGeom>
          <a:solidFill>
            <a:srgbClr val="1F5961">
              <a:alpha val="8000"/>
            </a:srgbClr>
          </a:solidFill>
          <a:ln/>
        </p:spPr>
        <p:txBody>
          <a:bodyPr wrap="none" lIns="0" tIns="0" rIns="0" bIns="0" rtlCol="0" anchor="ctr">
            <a:normAutofit fontScale="47500" lnSpcReduction="20000"/>
          </a:bodyPr>
          <a:lstStyle/>
          <a:p>
            <a:pPr marL="0" indent="0">
              <a:buNone/>
            </a:pPr>
            <a:endParaRPr lang="en-US" dirty="0"/>
          </a:p>
        </p:txBody>
      </p:sp>
      <p:sp>
        <p:nvSpPr>
          <p:cNvPr id="10" name="Text 8"/>
          <p:cNvSpPr/>
          <p:nvPr/>
        </p:nvSpPr>
        <p:spPr>
          <a:xfrm>
            <a:off x="522881" y="4876453"/>
            <a:ext cx="4207222" cy="171450"/>
          </a:xfrm>
          <a:prstGeom prst="roundRect">
            <a:avLst>
              <a:gd name="adj" fmla="val 53280000"/>
            </a:avLst>
          </a:prstGeom>
          <a:solidFill>
            <a:srgbClr val="1F5961">
              <a:alpha val="8000"/>
            </a:srgbClr>
          </a:solidFill>
          <a:ln/>
        </p:spPr>
        <p:txBody>
          <a:bodyPr wrap="none" lIns="0" tIns="0" rIns="0" bIns="0" rtlCol="0" anchor="ctr">
            <a:normAutofit fontScale="47500" lnSpcReduction="20000"/>
          </a:bodyPr>
          <a:lstStyle/>
          <a:p>
            <a:pPr marL="0" indent="0">
              <a:buNone/>
            </a:pPr>
            <a:endParaRPr lang="en-US" dirty="0"/>
          </a:p>
        </p:txBody>
      </p:sp>
      <p:sp>
        <p:nvSpPr>
          <p:cNvPr id="12" name="Text 10"/>
          <p:cNvSpPr/>
          <p:nvPr/>
        </p:nvSpPr>
        <p:spPr>
          <a:xfrm>
            <a:off x="2792081" y="210691"/>
            <a:ext cx="8456432" cy="487710"/>
          </a:xfrm>
          <a:prstGeom prst="rect">
            <a:avLst/>
          </a:prstGeom>
          <a:noFill/>
          <a:ln/>
        </p:spPr>
        <p:txBody>
          <a:bodyPr wrap="square" lIns="0" tIns="0" rIns="0" bIns="0" rtlCol="0" anchor="t"/>
          <a:lstStyle/>
          <a:p>
            <a:pPr marL="0" indent="0">
              <a:lnSpc>
                <a:spcPts val="3840"/>
              </a:lnSpc>
              <a:buNone/>
            </a:pPr>
            <a:r>
              <a:rPr lang="en-US" sz="3840" dirty="0">
                <a:solidFill>
                  <a:srgbClr val="12333A"/>
                </a:solidFill>
                <a:latin typeface="ui-sans-serif" pitchFamily="34" charset="0"/>
                <a:ea typeface="ui-sans-serif" pitchFamily="34" charset="-122"/>
                <a:cs typeface="ui-sans-serif" pitchFamily="34" charset="-120"/>
              </a:rPr>
              <a:t>Quiénes nos consultan</a:t>
            </a:r>
            <a:endParaRPr lang="en-US" sz="3840" dirty="0"/>
          </a:p>
        </p:txBody>
      </p:sp>
      <p:sp>
        <p:nvSpPr>
          <p:cNvPr id="13" name="Text 11"/>
          <p:cNvSpPr/>
          <p:nvPr/>
        </p:nvSpPr>
        <p:spPr>
          <a:xfrm>
            <a:off x="1386652" y="698401"/>
            <a:ext cx="4291367" cy="266700"/>
          </a:xfrm>
          <a:prstGeom prst="rect">
            <a:avLst/>
          </a:prstGeom>
          <a:noFill/>
          <a:ln/>
        </p:spPr>
        <p:txBody>
          <a:bodyPr wrap="square" lIns="0" tIns="0" rIns="0" bIns="0" rtlCol="0" anchor="t"/>
          <a:lstStyle/>
          <a:p>
            <a:pPr marL="0" indent="0">
              <a:lnSpc>
                <a:spcPts val="2100"/>
              </a:lnSpc>
              <a:buNone/>
            </a:pPr>
            <a:r>
              <a:rPr lang="en-US" sz="1500" b="1" dirty="0">
                <a:solidFill>
                  <a:srgbClr val="1F5961"/>
                </a:solidFill>
                <a:latin typeface="ui-sans-serif" pitchFamily="34" charset="0"/>
                <a:ea typeface="ui-sans-serif" pitchFamily="34" charset="-122"/>
                <a:cs typeface="ui-sans-serif" pitchFamily="34" charset="-120"/>
              </a:rPr>
              <a:t>Datos sociodemográficos clave</a:t>
            </a:r>
            <a:endParaRPr lang="en-US" sz="1500" dirty="0"/>
          </a:p>
        </p:txBody>
      </p:sp>
      <p:sp>
        <p:nvSpPr>
          <p:cNvPr id="14" name="Text 12"/>
          <p:cNvSpPr/>
          <p:nvPr/>
        </p:nvSpPr>
        <p:spPr>
          <a:xfrm>
            <a:off x="684806" y="1193701"/>
            <a:ext cx="1737556" cy="190500"/>
          </a:xfrm>
          <a:prstGeom prst="rect">
            <a:avLst/>
          </a:prstGeom>
          <a:noFill/>
          <a:ln/>
        </p:spPr>
        <p:txBody>
          <a:bodyPr wrap="square" lIns="0" tIns="0" rIns="0" bIns="0" rtlCol="0" anchor="t"/>
          <a:lstStyle/>
          <a:p>
            <a:pPr marL="0" indent="0">
              <a:lnSpc>
                <a:spcPts val="1500"/>
              </a:lnSpc>
              <a:buNone/>
            </a:pPr>
            <a:r>
              <a:rPr lang="en-US" sz="1050" dirty="0">
                <a:solidFill>
                  <a:srgbClr val="5F7D82"/>
                </a:solidFill>
                <a:latin typeface="ui-sans-serif" pitchFamily="34" charset="0"/>
                <a:ea typeface="ui-sans-serif" pitchFamily="34" charset="-122"/>
                <a:cs typeface="ui-sans-serif" pitchFamily="34" charset="-120"/>
              </a:rPr>
              <a:t>Edad media</a:t>
            </a:r>
            <a:endParaRPr lang="en-US" sz="1050" dirty="0"/>
          </a:p>
        </p:txBody>
      </p:sp>
      <p:sp>
        <p:nvSpPr>
          <p:cNvPr id="15" name="Text 13"/>
          <p:cNvSpPr/>
          <p:nvPr/>
        </p:nvSpPr>
        <p:spPr>
          <a:xfrm>
            <a:off x="684806" y="1384201"/>
            <a:ext cx="1737556" cy="342900"/>
          </a:xfrm>
          <a:prstGeom prst="rect">
            <a:avLst/>
          </a:prstGeom>
          <a:noFill/>
          <a:ln/>
        </p:spPr>
        <p:txBody>
          <a:bodyPr wrap="square" lIns="0" tIns="0" rIns="0" bIns="0" rtlCol="0" anchor="t"/>
          <a:lstStyle/>
          <a:p>
            <a:pPr marL="0" indent="0">
              <a:lnSpc>
                <a:spcPts val="2700"/>
              </a:lnSpc>
              <a:buNone/>
            </a:pPr>
            <a:r>
              <a:rPr lang="en-US" sz="2250" b="1" dirty="0">
                <a:solidFill>
                  <a:srgbClr val="1F5961"/>
                </a:solidFill>
                <a:latin typeface="ui-sans-serif" pitchFamily="34" charset="0"/>
                <a:ea typeface="ui-sans-serif" pitchFamily="34" charset="-122"/>
                <a:cs typeface="ui-sans-serif" pitchFamily="34" charset="-120"/>
              </a:rPr>
              <a:t>44,3 años</a:t>
            </a:r>
            <a:endParaRPr lang="en-US" sz="2250" dirty="0"/>
          </a:p>
        </p:txBody>
      </p:sp>
      <p:sp>
        <p:nvSpPr>
          <p:cNvPr id="16" name="Text 14"/>
          <p:cNvSpPr/>
          <p:nvPr/>
        </p:nvSpPr>
        <p:spPr>
          <a:xfrm>
            <a:off x="684806" y="1727101"/>
            <a:ext cx="1737556" cy="191988"/>
          </a:xfrm>
          <a:prstGeom prst="rect">
            <a:avLst/>
          </a:prstGeom>
          <a:noFill/>
          <a:ln/>
        </p:spPr>
        <p:txBody>
          <a:bodyPr wrap="square" lIns="0" tIns="0" rIns="0" bIns="0" rtlCol="0" anchor="t"/>
          <a:lstStyle/>
          <a:p>
            <a:pPr marL="0" indent="0">
              <a:lnSpc>
                <a:spcPts val="1512"/>
              </a:lnSpc>
              <a:buNone/>
            </a:pPr>
            <a:r>
              <a:rPr lang="en-US" sz="1008" dirty="0">
                <a:solidFill>
                  <a:srgbClr val="5F7D82"/>
                </a:solidFill>
                <a:latin typeface="ui-sans-serif" pitchFamily="34" charset="0"/>
                <a:ea typeface="ui-sans-serif" pitchFamily="34" charset="-122"/>
                <a:cs typeface="ui-sans-serif" pitchFamily="34" charset="-120"/>
              </a:rPr>
              <a:t>rango 19–72; mediana 45</a:t>
            </a:r>
            <a:endParaRPr lang="en-US" sz="1008" dirty="0"/>
          </a:p>
        </p:txBody>
      </p:sp>
      <p:sp>
        <p:nvSpPr>
          <p:cNvPr id="17" name="Text 15"/>
          <p:cNvSpPr/>
          <p:nvPr/>
        </p:nvSpPr>
        <p:spPr>
          <a:xfrm>
            <a:off x="2864543" y="1193701"/>
            <a:ext cx="1737708" cy="190500"/>
          </a:xfrm>
          <a:prstGeom prst="rect">
            <a:avLst/>
          </a:prstGeom>
          <a:noFill/>
          <a:ln/>
        </p:spPr>
        <p:txBody>
          <a:bodyPr wrap="square" lIns="0" tIns="0" rIns="0" bIns="0" rtlCol="0" anchor="t"/>
          <a:lstStyle/>
          <a:p>
            <a:pPr marL="0" indent="0">
              <a:lnSpc>
                <a:spcPts val="1500"/>
              </a:lnSpc>
              <a:buNone/>
            </a:pPr>
            <a:r>
              <a:rPr lang="en-US" sz="1050" dirty="0">
                <a:solidFill>
                  <a:srgbClr val="5F7D82"/>
                </a:solidFill>
                <a:latin typeface="ui-sans-serif" pitchFamily="34" charset="0"/>
                <a:ea typeface="ui-sans-serif" pitchFamily="34" charset="-122"/>
                <a:cs typeface="ui-sans-serif" pitchFamily="34" charset="-120"/>
              </a:rPr>
              <a:t>Mujeres cis</a:t>
            </a:r>
            <a:endParaRPr lang="en-US" sz="1050" dirty="0"/>
          </a:p>
        </p:txBody>
      </p:sp>
      <p:sp>
        <p:nvSpPr>
          <p:cNvPr id="18" name="Text 16"/>
          <p:cNvSpPr/>
          <p:nvPr/>
        </p:nvSpPr>
        <p:spPr>
          <a:xfrm>
            <a:off x="2864543" y="1384201"/>
            <a:ext cx="1737708" cy="342900"/>
          </a:xfrm>
          <a:prstGeom prst="rect">
            <a:avLst/>
          </a:prstGeom>
          <a:noFill/>
          <a:ln/>
        </p:spPr>
        <p:txBody>
          <a:bodyPr wrap="square" lIns="0" tIns="0" rIns="0" bIns="0" rtlCol="0" anchor="t"/>
          <a:lstStyle/>
          <a:p>
            <a:pPr marL="0" indent="0">
              <a:lnSpc>
                <a:spcPts val="2700"/>
              </a:lnSpc>
              <a:buNone/>
            </a:pPr>
            <a:r>
              <a:rPr lang="en-US" sz="2250" b="1" dirty="0">
                <a:solidFill>
                  <a:srgbClr val="1F5961"/>
                </a:solidFill>
                <a:latin typeface="ui-sans-serif" pitchFamily="34" charset="0"/>
                <a:ea typeface="ui-sans-serif" pitchFamily="34" charset="-122"/>
                <a:cs typeface="ui-sans-serif" pitchFamily="34" charset="-120"/>
              </a:rPr>
              <a:t>76,2%</a:t>
            </a:r>
            <a:endParaRPr lang="en-US" sz="2250" dirty="0"/>
          </a:p>
        </p:txBody>
      </p:sp>
      <p:sp>
        <p:nvSpPr>
          <p:cNvPr id="19" name="Text 17"/>
          <p:cNvSpPr/>
          <p:nvPr/>
        </p:nvSpPr>
        <p:spPr>
          <a:xfrm>
            <a:off x="2864543" y="1727101"/>
            <a:ext cx="1737708" cy="191988"/>
          </a:xfrm>
          <a:prstGeom prst="rect">
            <a:avLst/>
          </a:prstGeom>
          <a:noFill/>
          <a:ln/>
        </p:spPr>
        <p:txBody>
          <a:bodyPr wrap="square" lIns="0" tIns="0" rIns="0" bIns="0" rtlCol="0" anchor="t"/>
          <a:lstStyle/>
          <a:p>
            <a:pPr marL="0" indent="0">
              <a:lnSpc>
                <a:spcPts val="1512"/>
              </a:lnSpc>
              <a:buNone/>
            </a:pPr>
            <a:r>
              <a:rPr lang="en-US" sz="1008" dirty="0">
                <a:solidFill>
                  <a:srgbClr val="5F7D82"/>
                </a:solidFill>
                <a:latin typeface="ui-sans-serif" pitchFamily="34" charset="0"/>
                <a:ea typeface="ui-sans-serif" pitchFamily="34" charset="-122"/>
                <a:cs typeface="ui-sans-serif" pitchFamily="34" charset="-120"/>
              </a:rPr>
              <a:t>243 participantes</a:t>
            </a:r>
            <a:endParaRPr lang="en-US" sz="1008" dirty="0"/>
          </a:p>
        </p:txBody>
      </p:sp>
      <p:sp>
        <p:nvSpPr>
          <p:cNvPr id="20" name="Text 18"/>
          <p:cNvSpPr/>
          <p:nvPr/>
        </p:nvSpPr>
        <p:spPr>
          <a:xfrm>
            <a:off x="684806" y="2364681"/>
            <a:ext cx="1737556" cy="190500"/>
          </a:xfrm>
          <a:prstGeom prst="rect">
            <a:avLst/>
          </a:prstGeom>
          <a:noFill/>
          <a:ln/>
        </p:spPr>
        <p:txBody>
          <a:bodyPr wrap="square" lIns="0" tIns="0" rIns="0" bIns="0" rtlCol="0" anchor="t"/>
          <a:lstStyle/>
          <a:p>
            <a:pPr marL="0" indent="0">
              <a:lnSpc>
                <a:spcPts val="1500"/>
              </a:lnSpc>
              <a:buNone/>
            </a:pPr>
            <a:r>
              <a:rPr lang="en-US" sz="1050" dirty="0">
                <a:solidFill>
                  <a:srgbClr val="5F7D82"/>
                </a:solidFill>
                <a:latin typeface="ui-sans-serif" pitchFamily="34" charset="0"/>
                <a:ea typeface="ui-sans-serif" pitchFamily="34" charset="-122"/>
                <a:cs typeface="ui-sans-serif" pitchFamily="34" charset="-120"/>
              </a:rPr>
              <a:t>Hombres cis</a:t>
            </a:r>
            <a:endParaRPr lang="en-US" sz="1050" dirty="0"/>
          </a:p>
        </p:txBody>
      </p:sp>
      <p:sp>
        <p:nvSpPr>
          <p:cNvPr id="21" name="Text 19"/>
          <p:cNvSpPr/>
          <p:nvPr/>
        </p:nvSpPr>
        <p:spPr>
          <a:xfrm>
            <a:off x="684806" y="2555181"/>
            <a:ext cx="1737556" cy="342900"/>
          </a:xfrm>
          <a:prstGeom prst="rect">
            <a:avLst/>
          </a:prstGeom>
          <a:noFill/>
          <a:ln/>
        </p:spPr>
        <p:txBody>
          <a:bodyPr wrap="square" lIns="0" tIns="0" rIns="0" bIns="0" rtlCol="0" anchor="t"/>
          <a:lstStyle/>
          <a:p>
            <a:pPr marL="0" indent="0">
              <a:lnSpc>
                <a:spcPts val="2700"/>
              </a:lnSpc>
              <a:buNone/>
            </a:pPr>
            <a:r>
              <a:rPr lang="en-US" sz="2250" b="1" dirty="0">
                <a:solidFill>
                  <a:srgbClr val="1F5961"/>
                </a:solidFill>
                <a:latin typeface="ui-sans-serif" pitchFamily="34" charset="0"/>
                <a:ea typeface="ui-sans-serif" pitchFamily="34" charset="-122"/>
                <a:cs typeface="ui-sans-serif" pitchFamily="34" charset="-120"/>
              </a:rPr>
              <a:t>13,5%</a:t>
            </a:r>
            <a:endParaRPr lang="en-US" sz="2250" dirty="0"/>
          </a:p>
        </p:txBody>
      </p:sp>
      <p:sp>
        <p:nvSpPr>
          <p:cNvPr id="22" name="Text 20"/>
          <p:cNvSpPr/>
          <p:nvPr/>
        </p:nvSpPr>
        <p:spPr>
          <a:xfrm>
            <a:off x="684806" y="2898081"/>
            <a:ext cx="1737556" cy="191988"/>
          </a:xfrm>
          <a:prstGeom prst="rect">
            <a:avLst/>
          </a:prstGeom>
          <a:noFill/>
          <a:ln/>
        </p:spPr>
        <p:txBody>
          <a:bodyPr wrap="square" lIns="0" tIns="0" rIns="0" bIns="0" rtlCol="0" anchor="t"/>
          <a:lstStyle/>
          <a:p>
            <a:pPr marL="0" indent="0">
              <a:lnSpc>
                <a:spcPts val="1512"/>
              </a:lnSpc>
              <a:buNone/>
            </a:pPr>
            <a:r>
              <a:rPr lang="en-US" sz="1008" dirty="0">
                <a:solidFill>
                  <a:srgbClr val="5F7D82"/>
                </a:solidFill>
                <a:latin typeface="ui-sans-serif" pitchFamily="34" charset="0"/>
                <a:ea typeface="ui-sans-serif" pitchFamily="34" charset="-122"/>
                <a:cs typeface="ui-sans-serif" pitchFamily="34" charset="-120"/>
              </a:rPr>
              <a:t>43 participantes</a:t>
            </a:r>
            <a:endParaRPr lang="en-US" sz="1008" dirty="0"/>
          </a:p>
        </p:txBody>
      </p:sp>
      <p:sp>
        <p:nvSpPr>
          <p:cNvPr id="23" name="Text 21"/>
          <p:cNvSpPr/>
          <p:nvPr/>
        </p:nvSpPr>
        <p:spPr>
          <a:xfrm>
            <a:off x="2864543" y="2364681"/>
            <a:ext cx="1737708" cy="190500"/>
          </a:xfrm>
          <a:prstGeom prst="rect">
            <a:avLst/>
          </a:prstGeom>
          <a:noFill/>
          <a:ln/>
        </p:spPr>
        <p:txBody>
          <a:bodyPr wrap="square" lIns="0" tIns="0" rIns="0" bIns="0" rtlCol="0" anchor="t"/>
          <a:lstStyle/>
          <a:p>
            <a:pPr marL="0" indent="0">
              <a:lnSpc>
                <a:spcPts val="1500"/>
              </a:lnSpc>
              <a:buNone/>
            </a:pPr>
            <a:r>
              <a:rPr lang="en-US" sz="1050" dirty="0">
                <a:solidFill>
                  <a:srgbClr val="5F7D82"/>
                </a:solidFill>
                <a:latin typeface="ui-sans-serif" pitchFamily="34" charset="0"/>
                <a:ea typeface="ui-sans-serif" pitchFamily="34" charset="-122"/>
                <a:cs typeface="ui-sans-serif" pitchFamily="34" charset="-120"/>
              </a:rPr>
              <a:t>Otros / no contesta</a:t>
            </a:r>
            <a:endParaRPr lang="en-US" sz="1050" dirty="0"/>
          </a:p>
        </p:txBody>
      </p:sp>
      <p:sp>
        <p:nvSpPr>
          <p:cNvPr id="24" name="Text 22"/>
          <p:cNvSpPr/>
          <p:nvPr/>
        </p:nvSpPr>
        <p:spPr>
          <a:xfrm>
            <a:off x="2864543" y="2555181"/>
            <a:ext cx="1737708" cy="342900"/>
          </a:xfrm>
          <a:prstGeom prst="rect">
            <a:avLst/>
          </a:prstGeom>
          <a:noFill/>
          <a:ln/>
        </p:spPr>
        <p:txBody>
          <a:bodyPr wrap="square" lIns="0" tIns="0" rIns="0" bIns="0" rtlCol="0" anchor="t"/>
          <a:lstStyle/>
          <a:p>
            <a:pPr marL="0" indent="0">
              <a:lnSpc>
                <a:spcPts val="2700"/>
              </a:lnSpc>
              <a:buNone/>
            </a:pPr>
            <a:r>
              <a:rPr lang="en-US" sz="2250" b="1" dirty="0">
                <a:solidFill>
                  <a:srgbClr val="1F5961"/>
                </a:solidFill>
                <a:latin typeface="ui-sans-serif" pitchFamily="34" charset="0"/>
                <a:ea typeface="ui-sans-serif" pitchFamily="34" charset="-122"/>
                <a:cs typeface="ui-sans-serif" pitchFamily="34" charset="-120"/>
              </a:rPr>
              <a:t>10,3%</a:t>
            </a:r>
            <a:endParaRPr lang="en-US" sz="2250" dirty="0"/>
          </a:p>
        </p:txBody>
      </p:sp>
      <p:sp>
        <p:nvSpPr>
          <p:cNvPr id="25" name="Text 23"/>
          <p:cNvSpPr/>
          <p:nvPr/>
        </p:nvSpPr>
        <p:spPr>
          <a:xfrm>
            <a:off x="2864543" y="2898081"/>
            <a:ext cx="1703636" cy="383977"/>
          </a:xfrm>
          <a:prstGeom prst="rect">
            <a:avLst/>
          </a:prstGeom>
          <a:noFill/>
          <a:ln/>
        </p:spPr>
        <p:txBody>
          <a:bodyPr wrap="square" lIns="0" tIns="0" rIns="0" bIns="0" rtlCol="0" anchor="t"/>
          <a:lstStyle/>
          <a:p>
            <a:pPr marL="0" indent="0">
              <a:lnSpc>
                <a:spcPts val="1512"/>
              </a:lnSpc>
              <a:buNone/>
            </a:pPr>
            <a:r>
              <a:rPr lang="en-US" sz="1008" dirty="0">
                <a:solidFill>
                  <a:srgbClr val="5F7D82"/>
                </a:solidFill>
                <a:latin typeface="ui-sans-serif" pitchFamily="34" charset="0"/>
                <a:ea typeface="ui-sans-serif" pitchFamily="34" charset="-122"/>
                <a:cs typeface="ui-sans-serif" pitchFamily="34" charset="-120"/>
              </a:rPr>
              <a:t>no binario, hombre trans y no contesta</a:t>
            </a:r>
            <a:endParaRPr lang="en-US" sz="1008" dirty="0"/>
          </a:p>
        </p:txBody>
      </p:sp>
      <p:sp>
        <p:nvSpPr>
          <p:cNvPr id="26" name="Text 24"/>
          <p:cNvSpPr/>
          <p:nvPr/>
        </p:nvSpPr>
        <p:spPr>
          <a:xfrm>
            <a:off x="522881" y="3619153"/>
            <a:ext cx="607674"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Mujer cis</a:t>
            </a:r>
            <a:endParaRPr lang="en-US" sz="1050" dirty="0"/>
          </a:p>
        </p:txBody>
      </p:sp>
      <p:sp>
        <p:nvSpPr>
          <p:cNvPr id="27" name="Text 25"/>
          <p:cNvSpPr/>
          <p:nvPr/>
        </p:nvSpPr>
        <p:spPr>
          <a:xfrm>
            <a:off x="4306390" y="3619153"/>
            <a:ext cx="432188"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76,2%</a:t>
            </a:r>
            <a:endParaRPr lang="en-US" sz="1050" dirty="0"/>
          </a:p>
        </p:txBody>
      </p:sp>
      <p:sp>
        <p:nvSpPr>
          <p:cNvPr id="28" name="Text 26"/>
          <p:cNvSpPr/>
          <p:nvPr/>
        </p:nvSpPr>
        <p:spPr>
          <a:xfrm>
            <a:off x="522881" y="4133503"/>
            <a:ext cx="767676"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Hombre cis</a:t>
            </a:r>
            <a:endParaRPr lang="en-US" sz="1050" dirty="0"/>
          </a:p>
        </p:txBody>
      </p:sp>
      <p:sp>
        <p:nvSpPr>
          <p:cNvPr id="29" name="Text 27"/>
          <p:cNvSpPr/>
          <p:nvPr/>
        </p:nvSpPr>
        <p:spPr>
          <a:xfrm>
            <a:off x="4306390" y="4133503"/>
            <a:ext cx="432188"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13,5%</a:t>
            </a:r>
            <a:endParaRPr lang="en-US" sz="1050" dirty="0"/>
          </a:p>
        </p:txBody>
      </p:sp>
      <p:sp>
        <p:nvSpPr>
          <p:cNvPr id="30" name="Text 28"/>
          <p:cNvSpPr/>
          <p:nvPr/>
        </p:nvSpPr>
        <p:spPr>
          <a:xfrm>
            <a:off x="522881" y="4647853"/>
            <a:ext cx="1301270"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Otros / no contesta</a:t>
            </a:r>
            <a:endParaRPr lang="en-US" sz="1050" dirty="0"/>
          </a:p>
        </p:txBody>
      </p:sp>
      <p:sp>
        <p:nvSpPr>
          <p:cNvPr id="31" name="Text 29"/>
          <p:cNvSpPr/>
          <p:nvPr/>
        </p:nvSpPr>
        <p:spPr>
          <a:xfrm>
            <a:off x="4306390" y="4647853"/>
            <a:ext cx="432188"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10,3%</a:t>
            </a:r>
            <a:endParaRPr lang="en-US" sz="1050" dirty="0"/>
          </a:p>
        </p:txBody>
      </p:sp>
      <p:sp>
        <p:nvSpPr>
          <p:cNvPr id="33" name="Text 31"/>
          <p:cNvSpPr/>
          <p:nvPr/>
        </p:nvSpPr>
        <p:spPr>
          <a:xfrm>
            <a:off x="5515570" y="945357"/>
            <a:ext cx="3009454" cy="2133600"/>
          </a:xfrm>
          <a:prstGeom prst="rect">
            <a:avLst/>
          </a:prstGeom>
          <a:noFill/>
          <a:ln/>
        </p:spPr>
        <p:txBody>
          <a:bodyPr wrap="square" lIns="0" tIns="0" rIns="0" bIns="0" rtlCol="0" anchor="t"/>
          <a:lstStyle/>
          <a:p>
            <a:pPr marL="0" indent="0">
              <a:lnSpc>
                <a:spcPts val="2400"/>
              </a:lnSpc>
              <a:buNone/>
            </a:pPr>
            <a:r>
              <a:rPr lang="en-US" sz="1200" dirty="0">
                <a:solidFill>
                  <a:srgbClr val="335A61"/>
                </a:solidFill>
                <a:latin typeface="ui-sans-serif" pitchFamily="34" charset="0"/>
                <a:ea typeface="ui-sans-serif" pitchFamily="34" charset="-122"/>
                <a:cs typeface="ui-sans-serif" pitchFamily="34" charset="-120"/>
              </a:rPr>
              <a:t>La muestra es marcadamente femenina y de mediana edad. La mitad central se concentra entre 39 y 50 años, lo que encaja con etapas de vida donde ya existen vínculos de pareja consolidados o sistemas familiares muy estructurados.</a:t>
            </a:r>
            <a:endParaRPr lang="en-US" sz="1200" dirty="0"/>
          </a:p>
        </p:txBody>
      </p:sp>
      <p:sp>
        <p:nvSpPr>
          <p:cNvPr id="34" name="Text 32"/>
          <p:cNvSpPr/>
          <p:nvPr/>
        </p:nvSpPr>
        <p:spPr>
          <a:xfrm>
            <a:off x="5431756" y="3047653"/>
            <a:ext cx="3009454" cy="1333500"/>
          </a:xfrm>
          <a:prstGeom prst="rect">
            <a:avLst/>
          </a:prstGeom>
          <a:noFill/>
          <a:ln/>
        </p:spPr>
        <p:txBody>
          <a:bodyPr wrap="square" lIns="0" tIns="0" rIns="0" bIns="0" rtlCol="0" anchor="t"/>
          <a:lstStyle/>
          <a:p>
            <a:pPr marL="0" indent="0">
              <a:lnSpc>
                <a:spcPts val="2100"/>
              </a:lnSpc>
              <a:buNone/>
            </a:pPr>
            <a:r>
              <a:rPr lang="en-US" sz="1200" dirty="0">
                <a:solidFill>
                  <a:srgbClr val="335A61"/>
                </a:solidFill>
                <a:latin typeface="ui-sans-serif" pitchFamily="34" charset="0"/>
                <a:ea typeface="ui-sans-serif" pitchFamily="34" charset="-122"/>
                <a:cs typeface="ui-sans-serif" pitchFamily="34" charset="-120"/>
              </a:rPr>
              <a:t>Este desequilibrio probablemente refleja tanto mayor prevalencia del abuso emocional en mujeres como mayor disposición a pedir ayuda e identificar la victimización.</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BFB"/>
        </a:solidFill>
        <a:effectLst/>
      </p:bgPr>
    </p:bg>
    <p:spTree>
      <p:nvGrpSpPr>
        <p:cNvPr id="1" name=""/>
        <p:cNvGrpSpPr/>
        <p:nvPr/>
      </p:nvGrpSpPr>
      <p:grpSpPr>
        <a:xfrm>
          <a:off x="0" y="0"/>
          <a:ext cx="0" cy="0"/>
          <a:chOff x="0" y="0"/>
          <a:chExt cx="0" cy="0"/>
        </a:xfrm>
      </p:grpSpPr>
      <p:sp>
        <p:nvSpPr>
          <p:cNvPr id="3" name="Text 1"/>
          <p:cNvSpPr/>
          <p:nvPr/>
        </p:nvSpPr>
        <p:spPr>
          <a:xfrm>
            <a:off x="337790" y="952797"/>
            <a:ext cx="2611041" cy="3862685"/>
          </a:xfrm>
          <a:prstGeom prst="roundRect">
            <a:avLst>
              <a:gd name="adj" fmla="val 77045"/>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none" lIns="0" tIns="0" rIns="0" bIns="0" rtlCol="0" anchor="ctr">
            <a:normAutofit/>
          </a:bodyPr>
          <a:lstStyle/>
          <a:p>
            <a:pPr marL="0" indent="0">
              <a:buNone/>
            </a:pPr>
            <a:endParaRPr lang="en-US" dirty="0"/>
          </a:p>
        </p:txBody>
      </p:sp>
      <p:sp>
        <p:nvSpPr>
          <p:cNvPr id="4" name="Text 2"/>
          <p:cNvSpPr/>
          <p:nvPr/>
        </p:nvSpPr>
        <p:spPr>
          <a:xfrm>
            <a:off x="618976" y="2026890"/>
            <a:ext cx="2226469" cy="171450"/>
          </a:xfrm>
          <a:prstGeom prst="roundRect">
            <a:avLst>
              <a:gd name="adj" fmla="val 53280000"/>
            </a:avLst>
          </a:prstGeom>
          <a:solidFill>
            <a:srgbClr val="1F5961">
              <a:alpha val="8000"/>
            </a:srgbClr>
          </a:solidFill>
          <a:ln/>
        </p:spPr>
        <p:txBody>
          <a:bodyPr wrap="none" lIns="0" tIns="0" rIns="0" bIns="0" rtlCol="0" anchor="ctr">
            <a:normAutofit fontScale="47500" lnSpcReduction="20000"/>
          </a:bodyPr>
          <a:lstStyle/>
          <a:p>
            <a:pPr marL="0" indent="0">
              <a:buNone/>
            </a:pPr>
            <a:endParaRPr lang="en-US" dirty="0"/>
          </a:p>
        </p:txBody>
      </p:sp>
      <p:sp>
        <p:nvSpPr>
          <p:cNvPr id="5" name="Text 3"/>
          <p:cNvSpPr/>
          <p:nvPr/>
        </p:nvSpPr>
        <p:spPr>
          <a:xfrm>
            <a:off x="618976" y="2503140"/>
            <a:ext cx="2226469" cy="171450"/>
          </a:xfrm>
          <a:prstGeom prst="roundRect">
            <a:avLst>
              <a:gd name="adj" fmla="val 53280000"/>
            </a:avLst>
          </a:prstGeom>
          <a:solidFill>
            <a:srgbClr val="1F5961">
              <a:alpha val="8000"/>
            </a:srgbClr>
          </a:solidFill>
          <a:ln/>
        </p:spPr>
        <p:txBody>
          <a:bodyPr wrap="none" lIns="0" tIns="0" rIns="0" bIns="0" rtlCol="0" anchor="ctr">
            <a:normAutofit fontScale="47500" lnSpcReduction="20000"/>
          </a:bodyPr>
          <a:lstStyle/>
          <a:p>
            <a:pPr marL="0" indent="0">
              <a:buNone/>
            </a:pPr>
            <a:endParaRPr lang="en-US" dirty="0"/>
          </a:p>
        </p:txBody>
      </p:sp>
      <p:sp>
        <p:nvSpPr>
          <p:cNvPr id="6" name="Text 4"/>
          <p:cNvSpPr/>
          <p:nvPr/>
        </p:nvSpPr>
        <p:spPr>
          <a:xfrm>
            <a:off x="618976" y="2979390"/>
            <a:ext cx="2226469" cy="171450"/>
          </a:xfrm>
          <a:prstGeom prst="roundRect">
            <a:avLst>
              <a:gd name="adj" fmla="val 53280000"/>
            </a:avLst>
          </a:prstGeom>
          <a:solidFill>
            <a:srgbClr val="1F5961">
              <a:alpha val="8000"/>
            </a:srgbClr>
          </a:solidFill>
          <a:ln/>
        </p:spPr>
        <p:txBody>
          <a:bodyPr wrap="none" lIns="0" tIns="0" rIns="0" bIns="0" rtlCol="0" anchor="ctr">
            <a:normAutofit fontScale="47500" lnSpcReduction="20000"/>
          </a:bodyPr>
          <a:lstStyle/>
          <a:p>
            <a:pPr marL="0" indent="0">
              <a:buNone/>
            </a:pPr>
            <a:endParaRPr lang="en-US" dirty="0"/>
          </a:p>
        </p:txBody>
      </p:sp>
      <p:sp>
        <p:nvSpPr>
          <p:cNvPr id="7" name="Text 5"/>
          <p:cNvSpPr/>
          <p:nvPr/>
        </p:nvSpPr>
        <p:spPr>
          <a:xfrm>
            <a:off x="618976" y="3455640"/>
            <a:ext cx="2226469" cy="171450"/>
          </a:xfrm>
          <a:prstGeom prst="roundRect">
            <a:avLst>
              <a:gd name="adj" fmla="val 53280000"/>
            </a:avLst>
          </a:prstGeom>
          <a:solidFill>
            <a:srgbClr val="1F5961">
              <a:alpha val="8000"/>
            </a:srgbClr>
          </a:solidFill>
          <a:ln/>
        </p:spPr>
        <p:txBody>
          <a:bodyPr wrap="none" lIns="0" tIns="0" rIns="0" bIns="0" rtlCol="0" anchor="ctr">
            <a:normAutofit fontScale="47500" lnSpcReduction="20000"/>
          </a:bodyPr>
          <a:lstStyle/>
          <a:p>
            <a:pPr marL="0" indent="0">
              <a:buNone/>
            </a:pPr>
            <a:endParaRPr lang="en-US" dirty="0"/>
          </a:p>
        </p:txBody>
      </p:sp>
      <p:sp>
        <p:nvSpPr>
          <p:cNvPr id="8" name="Text 6"/>
          <p:cNvSpPr/>
          <p:nvPr/>
        </p:nvSpPr>
        <p:spPr>
          <a:xfrm>
            <a:off x="618976" y="3931890"/>
            <a:ext cx="2226469" cy="171450"/>
          </a:xfrm>
          <a:prstGeom prst="roundRect">
            <a:avLst>
              <a:gd name="adj" fmla="val 53280000"/>
            </a:avLst>
          </a:prstGeom>
          <a:solidFill>
            <a:srgbClr val="1F5961">
              <a:alpha val="8000"/>
            </a:srgbClr>
          </a:solidFill>
          <a:ln/>
        </p:spPr>
        <p:txBody>
          <a:bodyPr wrap="none" lIns="0" tIns="0" rIns="0" bIns="0" rtlCol="0" anchor="ctr">
            <a:normAutofit fontScale="47500" lnSpcReduction="20000"/>
          </a:bodyPr>
          <a:lstStyle/>
          <a:p>
            <a:pPr marL="0" indent="0">
              <a:buNone/>
            </a:pPr>
            <a:endParaRPr lang="en-US" dirty="0"/>
          </a:p>
        </p:txBody>
      </p:sp>
      <p:sp>
        <p:nvSpPr>
          <p:cNvPr id="9" name="Text 7"/>
          <p:cNvSpPr/>
          <p:nvPr/>
        </p:nvSpPr>
        <p:spPr>
          <a:xfrm>
            <a:off x="3006268" y="1032935"/>
            <a:ext cx="2807142" cy="3963522"/>
          </a:xfrm>
          <a:prstGeom prst="roundRect">
            <a:avLst>
              <a:gd name="adj" fmla="val 77041"/>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none" lIns="0" tIns="0" rIns="0" bIns="0" rtlCol="0" anchor="ctr">
            <a:normAutofit/>
          </a:bodyPr>
          <a:lstStyle/>
          <a:p>
            <a:pPr marL="0" indent="0">
              <a:buNone/>
            </a:pPr>
            <a:endParaRPr lang="en-US" dirty="0"/>
          </a:p>
        </p:txBody>
      </p:sp>
      <p:sp>
        <p:nvSpPr>
          <p:cNvPr id="10" name="Text 8"/>
          <p:cNvSpPr/>
          <p:nvPr/>
        </p:nvSpPr>
        <p:spPr>
          <a:xfrm>
            <a:off x="3258981" y="2095797"/>
            <a:ext cx="2226618" cy="864691"/>
          </a:xfrm>
          <a:prstGeom prst="roundRect">
            <a:avLst>
              <a:gd name="adj" fmla="val 190348"/>
            </a:avLst>
          </a:prstGeom>
          <a:solidFill>
            <a:srgbClr val="FFFFFF">
              <a:alpha val="78000"/>
            </a:srgbClr>
          </a:solidFill>
          <a:ln w="9525">
            <a:solidFill>
              <a:srgbClr val="11343B"/>
            </a:solidFill>
          </a:ln>
        </p:spPr>
        <p:txBody>
          <a:bodyPr wrap="none" lIns="0" tIns="0" rIns="0" bIns="0" rtlCol="0" anchor="ctr">
            <a:normAutofit/>
          </a:bodyPr>
          <a:lstStyle/>
          <a:p>
            <a:pPr marL="0" indent="0">
              <a:buNone/>
            </a:pPr>
            <a:endParaRPr lang="en-US" dirty="0"/>
          </a:p>
        </p:txBody>
      </p:sp>
      <p:sp>
        <p:nvSpPr>
          <p:cNvPr id="11" name="Text 9"/>
          <p:cNvSpPr/>
          <p:nvPr/>
        </p:nvSpPr>
        <p:spPr>
          <a:xfrm>
            <a:off x="3270395" y="3099750"/>
            <a:ext cx="2226618" cy="826591"/>
          </a:xfrm>
          <a:prstGeom prst="roundRect">
            <a:avLst>
              <a:gd name="adj" fmla="val 199121"/>
            </a:avLst>
          </a:prstGeom>
          <a:solidFill>
            <a:srgbClr val="FFFFFF">
              <a:alpha val="78000"/>
            </a:srgbClr>
          </a:solidFill>
          <a:ln w="9525">
            <a:solidFill>
              <a:srgbClr val="11343B"/>
            </a:solidFill>
          </a:ln>
        </p:spPr>
        <p:txBody>
          <a:bodyPr wrap="none" lIns="0" tIns="0" rIns="0" bIns="0" rtlCol="0" anchor="ctr">
            <a:normAutofit/>
          </a:bodyPr>
          <a:lstStyle/>
          <a:p>
            <a:pPr marL="0" indent="0">
              <a:buNone/>
            </a:pPr>
            <a:endParaRPr lang="en-US" dirty="0"/>
          </a:p>
        </p:txBody>
      </p:sp>
      <p:sp>
        <p:nvSpPr>
          <p:cNvPr id="12" name="Text 10"/>
          <p:cNvSpPr/>
          <p:nvPr/>
        </p:nvSpPr>
        <p:spPr>
          <a:xfrm>
            <a:off x="3334747" y="3922513"/>
            <a:ext cx="2150852" cy="826591"/>
          </a:xfrm>
          <a:prstGeom prst="roundRect">
            <a:avLst>
              <a:gd name="adj" fmla="val 199121"/>
            </a:avLst>
          </a:prstGeom>
          <a:solidFill>
            <a:srgbClr val="FFFFFF">
              <a:alpha val="78000"/>
            </a:srgbClr>
          </a:solidFill>
          <a:ln w="9525">
            <a:solidFill>
              <a:srgbClr val="11343B"/>
            </a:solidFill>
          </a:ln>
        </p:spPr>
        <p:txBody>
          <a:bodyPr wrap="none" lIns="0" tIns="0" rIns="0" bIns="0" rtlCol="0" anchor="ctr">
            <a:normAutofit/>
          </a:bodyPr>
          <a:lstStyle/>
          <a:p>
            <a:pPr marL="0" indent="0">
              <a:buNone/>
            </a:pPr>
            <a:endParaRPr lang="en-US" dirty="0"/>
          </a:p>
        </p:txBody>
      </p:sp>
      <p:sp>
        <p:nvSpPr>
          <p:cNvPr id="13" name="Text 11"/>
          <p:cNvSpPr/>
          <p:nvPr/>
        </p:nvSpPr>
        <p:spPr>
          <a:xfrm>
            <a:off x="6106120" y="1063079"/>
            <a:ext cx="2611041" cy="3862685"/>
          </a:xfrm>
          <a:prstGeom prst="roundRect">
            <a:avLst>
              <a:gd name="adj" fmla="val 77045"/>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none" lIns="0" tIns="0" rIns="0" bIns="0" rtlCol="0" anchor="ctr">
            <a:normAutofit/>
          </a:bodyPr>
          <a:lstStyle/>
          <a:p>
            <a:pPr marL="0" indent="0">
              <a:buNone/>
            </a:pPr>
            <a:endParaRPr lang="en-US" dirty="0"/>
          </a:p>
        </p:txBody>
      </p:sp>
      <p:sp>
        <p:nvSpPr>
          <p:cNvPr id="14" name="Text 12"/>
          <p:cNvSpPr/>
          <p:nvPr/>
        </p:nvSpPr>
        <p:spPr>
          <a:xfrm>
            <a:off x="1643310" y="377699"/>
            <a:ext cx="8456432" cy="487710"/>
          </a:xfrm>
          <a:prstGeom prst="rect">
            <a:avLst/>
          </a:prstGeom>
          <a:noFill/>
          <a:ln/>
        </p:spPr>
        <p:txBody>
          <a:bodyPr wrap="square" lIns="0" tIns="0" rIns="0" bIns="0" rtlCol="0" anchor="t"/>
          <a:lstStyle/>
          <a:p>
            <a:pPr marL="0" indent="0">
              <a:lnSpc>
                <a:spcPts val="3840"/>
              </a:lnSpc>
              <a:buNone/>
            </a:pPr>
            <a:r>
              <a:rPr lang="en-US" sz="3840" dirty="0">
                <a:solidFill>
                  <a:srgbClr val="12333A"/>
                </a:solidFill>
                <a:latin typeface="ui-sans-serif" pitchFamily="34" charset="0"/>
                <a:ea typeface="ui-sans-serif" pitchFamily="34" charset="-122"/>
                <a:cs typeface="ui-sans-serif" pitchFamily="34" charset="-120"/>
              </a:rPr>
              <a:t>Dónde ocurre y cuánto dura</a:t>
            </a:r>
            <a:endParaRPr lang="en-US" sz="3840" dirty="0"/>
          </a:p>
        </p:txBody>
      </p:sp>
      <p:sp>
        <p:nvSpPr>
          <p:cNvPr id="15" name="Text 13"/>
          <p:cNvSpPr/>
          <p:nvPr/>
        </p:nvSpPr>
        <p:spPr>
          <a:xfrm>
            <a:off x="618976" y="1417290"/>
            <a:ext cx="2270998" cy="266700"/>
          </a:xfrm>
          <a:prstGeom prst="rect">
            <a:avLst/>
          </a:prstGeom>
          <a:noFill/>
          <a:ln/>
        </p:spPr>
        <p:txBody>
          <a:bodyPr wrap="square" lIns="0" tIns="0" rIns="0" bIns="0" rtlCol="0" anchor="t"/>
          <a:lstStyle/>
          <a:p>
            <a:pPr marL="0" indent="0">
              <a:lnSpc>
                <a:spcPts val="2100"/>
              </a:lnSpc>
              <a:buNone/>
            </a:pPr>
            <a:r>
              <a:rPr lang="en-US" sz="1350" b="1" dirty="0">
                <a:solidFill>
                  <a:srgbClr val="1F5961"/>
                </a:solidFill>
                <a:latin typeface="ui-sans-serif" pitchFamily="34" charset="0"/>
                <a:ea typeface="ui-sans-serif" pitchFamily="34" charset="-122"/>
                <a:cs typeface="ui-sans-serif" pitchFamily="34" charset="-120"/>
              </a:rPr>
              <a:t>Ámbito del abuso</a:t>
            </a:r>
            <a:endParaRPr lang="en-US" sz="1350" dirty="0"/>
          </a:p>
        </p:txBody>
      </p:sp>
      <p:sp>
        <p:nvSpPr>
          <p:cNvPr id="16" name="Text 14"/>
          <p:cNvSpPr/>
          <p:nvPr/>
        </p:nvSpPr>
        <p:spPr>
          <a:xfrm>
            <a:off x="618976" y="1836390"/>
            <a:ext cx="417159"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Pareja</a:t>
            </a:r>
            <a:endParaRPr lang="en-US" sz="1050" dirty="0"/>
          </a:p>
        </p:txBody>
      </p:sp>
      <p:sp>
        <p:nvSpPr>
          <p:cNvPr id="17" name="Text 15"/>
          <p:cNvSpPr/>
          <p:nvPr/>
        </p:nvSpPr>
        <p:spPr>
          <a:xfrm>
            <a:off x="2421731" y="1836390"/>
            <a:ext cx="432188"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63,6%</a:t>
            </a:r>
            <a:endParaRPr lang="en-US" sz="1050" dirty="0"/>
          </a:p>
        </p:txBody>
      </p:sp>
      <p:sp>
        <p:nvSpPr>
          <p:cNvPr id="18" name="Text 16"/>
          <p:cNvSpPr/>
          <p:nvPr/>
        </p:nvSpPr>
        <p:spPr>
          <a:xfrm>
            <a:off x="618976" y="2312640"/>
            <a:ext cx="534353"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Familiar</a:t>
            </a:r>
            <a:endParaRPr lang="en-US" sz="1050" dirty="0"/>
          </a:p>
        </p:txBody>
      </p:sp>
      <p:sp>
        <p:nvSpPr>
          <p:cNvPr id="19" name="Text 17"/>
          <p:cNvSpPr/>
          <p:nvPr/>
        </p:nvSpPr>
        <p:spPr>
          <a:xfrm>
            <a:off x="2421731" y="2312640"/>
            <a:ext cx="432188"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26,0%</a:t>
            </a:r>
            <a:endParaRPr lang="en-US" sz="1050" dirty="0"/>
          </a:p>
        </p:txBody>
      </p:sp>
      <p:sp>
        <p:nvSpPr>
          <p:cNvPr id="20" name="Text 18"/>
          <p:cNvSpPr/>
          <p:nvPr/>
        </p:nvSpPr>
        <p:spPr>
          <a:xfrm>
            <a:off x="618976" y="2788890"/>
            <a:ext cx="367519"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Otros</a:t>
            </a:r>
            <a:endParaRPr lang="en-US" sz="1050" dirty="0"/>
          </a:p>
        </p:txBody>
      </p:sp>
      <p:sp>
        <p:nvSpPr>
          <p:cNvPr id="21" name="Text 19"/>
          <p:cNvSpPr/>
          <p:nvPr/>
        </p:nvSpPr>
        <p:spPr>
          <a:xfrm>
            <a:off x="2506563" y="2788890"/>
            <a:ext cx="345659"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6,3%</a:t>
            </a:r>
            <a:endParaRPr lang="en-US" sz="1050" dirty="0"/>
          </a:p>
        </p:txBody>
      </p:sp>
      <p:sp>
        <p:nvSpPr>
          <p:cNvPr id="22" name="Text 20"/>
          <p:cNvSpPr/>
          <p:nvPr/>
        </p:nvSpPr>
        <p:spPr>
          <a:xfrm>
            <a:off x="618976" y="3265140"/>
            <a:ext cx="403345"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Social</a:t>
            </a:r>
            <a:endParaRPr lang="en-US" sz="1050" dirty="0"/>
          </a:p>
        </p:txBody>
      </p:sp>
      <p:sp>
        <p:nvSpPr>
          <p:cNvPr id="23" name="Text 21"/>
          <p:cNvSpPr/>
          <p:nvPr/>
        </p:nvSpPr>
        <p:spPr>
          <a:xfrm>
            <a:off x="2506563" y="3265140"/>
            <a:ext cx="345659"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2,2%</a:t>
            </a:r>
            <a:endParaRPr lang="en-US" sz="1050" dirty="0"/>
          </a:p>
        </p:txBody>
      </p:sp>
      <p:sp>
        <p:nvSpPr>
          <p:cNvPr id="24" name="Text 22"/>
          <p:cNvSpPr/>
          <p:nvPr/>
        </p:nvSpPr>
        <p:spPr>
          <a:xfrm>
            <a:off x="618976" y="3741390"/>
            <a:ext cx="505813"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Laboral</a:t>
            </a:r>
            <a:endParaRPr lang="en-US" sz="1050" dirty="0"/>
          </a:p>
        </p:txBody>
      </p:sp>
      <p:sp>
        <p:nvSpPr>
          <p:cNvPr id="25" name="Text 23"/>
          <p:cNvSpPr/>
          <p:nvPr/>
        </p:nvSpPr>
        <p:spPr>
          <a:xfrm>
            <a:off x="2506563" y="3741390"/>
            <a:ext cx="345659"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1,9%</a:t>
            </a:r>
            <a:endParaRPr lang="en-US" sz="1050" dirty="0"/>
          </a:p>
        </p:txBody>
      </p:sp>
      <p:sp>
        <p:nvSpPr>
          <p:cNvPr id="26" name="Text 24"/>
          <p:cNvSpPr/>
          <p:nvPr/>
        </p:nvSpPr>
        <p:spPr>
          <a:xfrm>
            <a:off x="3458617" y="1417290"/>
            <a:ext cx="2226618" cy="533400"/>
          </a:xfrm>
          <a:prstGeom prst="rect">
            <a:avLst/>
          </a:prstGeom>
          <a:noFill/>
          <a:ln/>
        </p:spPr>
        <p:txBody>
          <a:bodyPr wrap="square" lIns="0" tIns="0" rIns="0" bIns="0" rtlCol="0" anchor="t"/>
          <a:lstStyle/>
          <a:p>
            <a:pPr marL="0" indent="0">
              <a:lnSpc>
                <a:spcPts val="2100"/>
              </a:lnSpc>
              <a:buNone/>
            </a:pPr>
            <a:r>
              <a:rPr lang="en-US" sz="1350" b="1" dirty="0">
                <a:solidFill>
                  <a:srgbClr val="1F5961"/>
                </a:solidFill>
                <a:latin typeface="ui-sans-serif" pitchFamily="34" charset="0"/>
                <a:ea typeface="ui-sans-serif" pitchFamily="34" charset="-122"/>
                <a:cs typeface="ui-sans-serif" pitchFamily="34" charset="-120"/>
              </a:rPr>
              <a:t>Tiempo percibiendo la situación</a:t>
            </a:r>
            <a:endParaRPr lang="en-US" sz="1350" dirty="0"/>
          </a:p>
        </p:txBody>
      </p:sp>
      <p:sp>
        <p:nvSpPr>
          <p:cNvPr id="27" name="Text 25"/>
          <p:cNvSpPr/>
          <p:nvPr/>
        </p:nvSpPr>
        <p:spPr>
          <a:xfrm>
            <a:off x="3620542" y="2249686"/>
            <a:ext cx="1940823" cy="190500"/>
          </a:xfrm>
          <a:prstGeom prst="rect">
            <a:avLst/>
          </a:prstGeom>
          <a:noFill/>
          <a:ln/>
        </p:spPr>
        <p:txBody>
          <a:bodyPr wrap="square" lIns="0" tIns="0" rIns="0" bIns="0" rtlCol="0" anchor="t"/>
          <a:lstStyle/>
          <a:p>
            <a:pPr marL="0" indent="0">
              <a:lnSpc>
                <a:spcPts val="1500"/>
              </a:lnSpc>
              <a:buNone/>
            </a:pPr>
            <a:r>
              <a:rPr lang="en-US" sz="1050" dirty="0">
                <a:solidFill>
                  <a:srgbClr val="5F7D82"/>
                </a:solidFill>
                <a:latin typeface="ui-sans-serif" pitchFamily="34" charset="0"/>
                <a:ea typeface="ui-sans-serif" pitchFamily="34" charset="-122"/>
                <a:cs typeface="ui-sans-serif" pitchFamily="34" charset="-120"/>
              </a:rPr>
              <a:t>Más de un año</a:t>
            </a:r>
            <a:endParaRPr lang="en-US" sz="1050" dirty="0"/>
          </a:p>
        </p:txBody>
      </p:sp>
      <p:sp>
        <p:nvSpPr>
          <p:cNvPr id="28" name="Text 26"/>
          <p:cNvSpPr/>
          <p:nvPr/>
        </p:nvSpPr>
        <p:spPr>
          <a:xfrm>
            <a:off x="3620542" y="2440186"/>
            <a:ext cx="1940823" cy="381000"/>
          </a:xfrm>
          <a:prstGeom prst="rect">
            <a:avLst/>
          </a:prstGeom>
          <a:noFill/>
          <a:ln/>
        </p:spPr>
        <p:txBody>
          <a:bodyPr wrap="square" lIns="0" tIns="0" rIns="0" bIns="0" rtlCol="0" anchor="t"/>
          <a:lstStyle/>
          <a:p>
            <a:pPr marL="0" indent="0">
              <a:lnSpc>
                <a:spcPts val="3000"/>
              </a:lnSpc>
              <a:buNone/>
            </a:pPr>
            <a:r>
              <a:rPr lang="en-US" sz="2700" b="1" dirty="0">
                <a:solidFill>
                  <a:srgbClr val="1F5961"/>
                </a:solidFill>
                <a:latin typeface="ui-sans-serif" pitchFamily="34" charset="0"/>
                <a:ea typeface="ui-sans-serif" pitchFamily="34" charset="-122"/>
                <a:cs typeface="ui-sans-serif" pitchFamily="34" charset="-120"/>
              </a:rPr>
              <a:t>87,8%</a:t>
            </a:r>
            <a:endParaRPr lang="en-US" sz="2700" dirty="0"/>
          </a:p>
        </p:txBody>
      </p:sp>
      <p:sp>
        <p:nvSpPr>
          <p:cNvPr id="29" name="Text 27"/>
          <p:cNvSpPr/>
          <p:nvPr/>
        </p:nvSpPr>
        <p:spPr>
          <a:xfrm>
            <a:off x="3620542" y="3266777"/>
            <a:ext cx="1940823" cy="190500"/>
          </a:xfrm>
          <a:prstGeom prst="rect">
            <a:avLst/>
          </a:prstGeom>
          <a:noFill/>
          <a:ln/>
        </p:spPr>
        <p:txBody>
          <a:bodyPr wrap="square" lIns="0" tIns="0" rIns="0" bIns="0" rtlCol="0" anchor="t"/>
          <a:lstStyle/>
          <a:p>
            <a:pPr marL="0" indent="0">
              <a:lnSpc>
                <a:spcPts val="1500"/>
              </a:lnSpc>
              <a:buNone/>
            </a:pPr>
            <a:r>
              <a:rPr lang="en-US" sz="1050" dirty="0">
                <a:solidFill>
                  <a:srgbClr val="5F7D82"/>
                </a:solidFill>
                <a:latin typeface="ui-sans-serif" pitchFamily="34" charset="0"/>
                <a:ea typeface="ui-sans-serif" pitchFamily="34" charset="-122"/>
                <a:cs typeface="ui-sans-serif" pitchFamily="34" charset="-120"/>
              </a:rPr>
              <a:t>6 meses–1 año</a:t>
            </a:r>
            <a:endParaRPr lang="en-US" sz="1050" dirty="0"/>
          </a:p>
        </p:txBody>
      </p:sp>
      <p:sp>
        <p:nvSpPr>
          <p:cNvPr id="30" name="Text 28"/>
          <p:cNvSpPr/>
          <p:nvPr/>
        </p:nvSpPr>
        <p:spPr>
          <a:xfrm>
            <a:off x="3620542" y="3457277"/>
            <a:ext cx="1940823" cy="342900"/>
          </a:xfrm>
          <a:prstGeom prst="rect">
            <a:avLst/>
          </a:prstGeom>
          <a:noFill/>
          <a:ln/>
        </p:spPr>
        <p:txBody>
          <a:bodyPr wrap="square" lIns="0" tIns="0" rIns="0" bIns="0" rtlCol="0" anchor="t"/>
          <a:lstStyle/>
          <a:p>
            <a:pPr marL="0" indent="0">
              <a:lnSpc>
                <a:spcPts val="2700"/>
              </a:lnSpc>
              <a:buNone/>
            </a:pPr>
            <a:r>
              <a:rPr lang="en-US" sz="2250" b="1" dirty="0">
                <a:solidFill>
                  <a:srgbClr val="1F5961"/>
                </a:solidFill>
                <a:latin typeface="ui-sans-serif" pitchFamily="34" charset="0"/>
                <a:ea typeface="ui-sans-serif" pitchFamily="34" charset="-122"/>
                <a:cs typeface="ui-sans-serif" pitchFamily="34" charset="-120"/>
              </a:rPr>
              <a:t>9,1%</a:t>
            </a:r>
            <a:endParaRPr lang="en-US" sz="2250" dirty="0"/>
          </a:p>
        </p:txBody>
      </p:sp>
      <p:sp>
        <p:nvSpPr>
          <p:cNvPr id="31" name="Text 29"/>
          <p:cNvSpPr/>
          <p:nvPr/>
        </p:nvSpPr>
        <p:spPr>
          <a:xfrm>
            <a:off x="3620542" y="4245769"/>
            <a:ext cx="1940823" cy="190500"/>
          </a:xfrm>
          <a:prstGeom prst="rect">
            <a:avLst/>
          </a:prstGeom>
          <a:noFill/>
          <a:ln/>
        </p:spPr>
        <p:txBody>
          <a:bodyPr wrap="square" lIns="0" tIns="0" rIns="0" bIns="0" rtlCol="0" anchor="t"/>
          <a:lstStyle/>
          <a:p>
            <a:pPr marL="0" indent="0">
              <a:lnSpc>
                <a:spcPts val="1500"/>
              </a:lnSpc>
              <a:buNone/>
            </a:pPr>
            <a:r>
              <a:rPr lang="en-US" sz="1050" dirty="0">
                <a:solidFill>
                  <a:srgbClr val="5F7D82"/>
                </a:solidFill>
                <a:latin typeface="ui-sans-serif" pitchFamily="34" charset="0"/>
                <a:ea typeface="ui-sans-serif" pitchFamily="34" charset="-122"/>
                <a:cs typeface="ui-sans-serif" pitchFamily="34" charset="-120"/>
              </a:rPr>
              <a:t>1–6 meses</a:t>
            </a:r>
            <a:endParaRPr lang="en-US" sz="1050" dirty="0"/>
          </a:p>
        </p:txBody>
      </p:sp>
      <p:sp>
        <p:nvSpPr>
          <p:cNvPr id="32" name="Text 30"/>
          <p:cNvSpPr/>
          <p:nvPr/>
        </p:nvSpPr>
        <p:spPr>
          <a:xfrm>
            <a:off x="3620542" y="4436269"/>
            <a:ext cx="1940823" cy="342900"/>
          </a:xfrm>
          <a:prstGeom prst="rect">
            <a:avLst/>
          </a:prstGeom>
          <a:noFill/>
          <a:ln/>
        </p:spPr>
        <p:txBody>
          <a:bodyPr wrap="square" lIns="0" tIns="0" rIns="0" bIns="0" rtlCol="0" anchor="t"/>
          <a:lstStyle/>
          <a:p>
            <a:pPr marL="0" indent="0">
              <a:lnSpc>
                <a:spcPts val="2700"/>
              </a:lnSpc>
              <a:buNone/>
            </a:pPr>
            <a:r>
              <a:rPr lang="en-US" sz="2250" b="1" dirty="0">
                <a:solidFill>
                  <a:srgbClr val="1F5961"/>
                </a:solidFill>
                <a:latin typeface="ui-sans-serif" pitchFamily="34" charset="0"/>
                <a:ea typeface="ui-sans-serif" pitchFamily="34" charset="-122"/>
                <a:cs typeface="ui-sans-serif" pitchFamily="34" charset="-120"/>
              </a:rPr>
              <a:t>3,1%</a:t>
            </a:r>
            <a:endParaRPr lang="en-US" sz="2250" dirty="0"/>
          </a:p>
        </p:txBody>
      </p:sp>
      <p:sp>
        <p:nvSpPr>
          <p:cNvPr id="34" name="Text 32"/>
          <p:cNvSpPr/>
          <p:nvPr/>
        </p:nvSpPr>
        <p:spPr>
          <a:xfrm>
            <a:off x="6298406" y="1836390"/>
            <a:ext cx="2226469" cy="2133600"/>
          </a:xfrm>
          <a:prstGeom prst="rect">
            <a:avLst/>
          </a:prstGeom>
          <a:noFill/>
          <a:ln/>
        </p:spPr>
        <p:txBody>
          <a:bodyPr wrap="square" lIns="0" tIns="0" rIns="0" bIns="0" rtlCol="0" anchor="t"/>
          <a:lstStyle/>
          <a:p>
            <a:pPr marL="0" indent="0">
              <a:lnSpc>
                <a:spcPts val="2400"/>
              </a:lnSpc>
              <a:buNone/>
            </a:pPr>
            <a:r>
              <a:rPr lang="en-US" sz="1200" dirty="0">
                <a:solidFill>
                  <a:srgbClr val="335A61"/>
                </a:solidFill>
                <a:latin typeface="ui-sans-serif" pitchFamily="34" charset="0"/>
                <a:ea typeface="ui-sans-serif" pitchFamily="34" charset="-122"/>
                <a:cs typeface="ui-sans-serif" pitchFamily="34" charset="-120"/>
              </a:rPr>
              <a:t>“La mayoría vive abuso en la pareja o en la familia, y casi nueve de cada diez llevan más de un año percibiendo la situación. Es decir: cuando llegan, el abuso ya está cronificado.”</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BFB"/>
        </a:solidFill>
        <a:effectLst/>
      </p:bgPr>
    </p:bg>
    <p:spTree>
      <p:nvGrpSpPr>
        <p:cNvPr id="1" name=""/>
        <p:cNvGrpSpPr/>
        <p:nvPr/>
      </p:nvGrpSpPr>
      <p:grpSpPr>
        <a:xfrm>
          <a:off x="0" y="0"/>
          <a:ext cx="0" cy="0"/>
          <a:chOff x="0" y="0"/>
          <a:chExt cx="0" cy="0"/>
        </a:xfrm>
      </p:grpSpPr>
      <p:sp>
        <p:nvSpPr>
          <p:cNvPr id="2" name="Text 0"/>
          <p:cNvSpPr/>
          <p:nvPr/>
        </p:nvSpPr>
        <p:spPr>
          <a:xfrm>
            <a:off x="426690" y="-499318"/>
            <a:ext cx="2140000" cy="254496"/>
          </a:xfrm>
          <a:prstGeom prst="roundRect">
            <a:avLst>
              <a:gd name="adj" fmla="val 35893908"/>
            </a:avLst>
          </a:prstGeom>
          <a:solidFill>
            <a:srgbClr val="1F5961">
              <a:alpha val="8000"/>
            </a:srgbClr>
          </a:solidFill>
          <a:ln/>
        </p:spPr>
        <p:txBody>
          <a:bodyPr wrap="square" lIns="106680" tIns="106680" rIns="106680" bIns="106680" rtlCol="0" anchor="t">
            <a:normAutofit fontScale="25000" lnSpcReduction="20000"/>
          </a:bodyPr>
          <a:lstStyle/>
          <a:p>
            <a:pPr marL="0" indent="0" algn="l">
              <a:buNone/>
            </a:pPr>
            <a:r>
              <a:rPr lang="en-US" sz="936" b="1" dirty="0">
                <a:solidFill>
                  <a:srgbClr val="1F5961"/>
                </a:solidFill>
                <a:latin typeface="ui-sans-serif" pitchFamily="34" charset="0"/>
                <a:ea typeface="ui-sans-serif" pitchFamily="34" charset="-122"/>
                <a:cs typeface="ui-sans-serif" pitchFamily="34" charset="-120"/>
              </a:rPr>
              <a:t>Variables clínicas de riesgo</a:t>
            </a:r>
            <a:endParaRPr lang="en-US" sz="936" dirty="0"/>
          </a:p>
        </p:txBody>
      </p:sp>
      <p:sp>
        <p:nvSpPr>
          <p:cNvPr id="3" name="Text 1"/>
          <p:cNvSpPr/>
          <p:nvPr/>
        </p:nvSpPr>
        <p:spPr>
          <a:xfrm>
            <a:off x="391838" y="1124248"/>
            <a:ext cx="1929705" cy="1510010"/>
          </a:xfrm>
          <a:prstGeom prst="roundRect">
            <a:avLst>
              <a:gd name="adj" fmla="val 133223"/>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none" lIns="0" tIns="0" rIns="0" bIns="0" rtlCol="0" anchor="ctr">
            <a:normAutofit/>
          </a:bodyPr>
          <a:lstStyle/>
          <a:p>
            <a:pPr marL="0" indent="0">
              <a:buNone/>
            </a:pPr>
            <a:endParaRPr lang="en-US" dirty="0"/>
          </a:p>
        </p:txBody>
      </p:sp>
      <p:sp>
        <p:nvSpPr>
          <p:cNvPr id="4" name="Text 2"/>
          <p:cNvSpPr/>
          <p:nvPr/>
        </p:nvSpPr>
        <p:spPr>
          <a:xfrm>
            <a:off x="2478976" y="1124248"/>
            <a:ext cx="1929854" cy="1510010"/>
          </a:xfrm>
          <a:prstGeom prst="roundRect">
            <a:avLst>
              <a:gd name="adj" fmla="val 133223"/>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none" lIns="0" tIns="0" rIns="0" bIns="0" rtlCol="0" anchor="ctr">
            <a:normAutofit/>
          </a:bodyPr>
          <a:lstStyle/>
          <a:p>
            <a:pPr marL="0" indent="0">
              <a:buNone/>
            </a:pPr>
            <a:endParaRPr lang="en-US" dirty="0"/>
          </a:p>
        </p:txBody>
      </p:sp>
      <p:sp>
        <p:nvSpPr>
          <p:cNvPr id="5" name="Text 3"/>
          <p:cNvSpPr/>
          <p:nvPr/>
        </p:nvSpPr>
        <p:spPr>
          <a:xfrm>
            <a:off x="4570213" y="1086197"/>
            <a:ext cx="1929705" cy="1510010"/>
          </a:xfrm>
          <a:prstGeom prst="roundRect">
            <a:avLst>
              <a:gd name="adj" fmla="val 133223"/>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none" lIns="0" tIns="0" rIns="0" bIns="0" rtlCol="0" anchor="ctr">
            <a:normAutofit/>
          </a:bodyPr>
          <a:lstStyle/>
          <a:p>
            <a:pPr marL="0" indent="0">
              <a:buNone/>
            </a:pPr>
            <a:endParaRPr lang="en-US" dirty="0"/>
          </a:p>
        </p:txBody>
      </p:sp>
      <p:sp>
        <p:nvSpPr>
          <p:cNvPr id="6" name="Text 4"/>
          <p:cNvSpPr/>
          <p:nvPr/>
        </p:nvSpPr>
        <p:spPr>
          <a:xfrm>
            <a:off x="6787455" y="1124248"/>
            <a:ext cx="1929854" cy="1510010"/>
          </a:xfrm>
          <a:prstGeom prst="roundRect">
            <a:avLst>
              <a:gd name="adj" fmla="val 133223"/>
            </a:avLst>
          </a:prstGeom>
          <a:solidFill>
            <a:srgbClr val="FFFFFF">
              <a:alpha val="84000"/>
            </a:srgbClr>
          </a:solidFill>
          <a:ln w="9525">
            <a:solidFill>
              <a:srgbClr val="11343B"/>
            </a:solidFill>
          </a:ln>
          <a:effectLst>
            <a:outerShdw blurRad="381000" dist="133350" dir="5400000" algn="bl" rotWithShape="0">
              <a:srgbClr val="1F5961">
                <a:alpha val="8000"/>
              </a:srgbClr>
            </a:outerShdw>
          </a:effectLst>
        </p:spPr>
        <p:txBody>
          <a:bodyPr wrap="none" lIns="0" tIns="0" rIns="0" bIns="0" rtlCol="0" anchor="ctr">
            <a:normAutofit/>
          </a:bodyPr>
          <a:lstStyle/>
          <a:p>
            <a:pPr marL="0" indent="0">
              <a:buNone/>
            </a:pPr>
            <a:endParaRPr lang="en-US" dirty="0"/>
          </a:p>
        </p:txBody>
      </p:sp>
      <p:sp>
        <p:nvSpPr>
          <p:cNvPr id="9" name="Text 7"/>
          <p:cNvSpPr/>
          <p:nvPr/>
        </p:nvSpPr>
        <p:spPr>
          <a:xfrm>
            <a:off x="714226" y="256133"/>
            <a:ext cx="8290620" cy="975420"/>
          </a:xfrm>
          <a:prstGeom prst="rect">
            <a:avLst/>
          </a:prstGeom>
          <a:noFill/>
          <a:ln/>
        </p:spPr>
        <p:txBody>
          <a:bodyPr wrap="square" lIns="0" tIns="0" rIns="0" bIns="0" rtlCol="0" anchor="t"/>
          <a:lstStyle/>
          <a:p>
            <a:pPr marL="0" indent="0">
              <a:lnSpc>
                <a:spcPts val="3840"/>
              </a:lnSpc>
              <a:buNone/>
            </a:pPr>
            <a:r>
              <a:rPr lang="en-US" sz="3840" dirty="0">
                <a:solidFill>
                  <a:srgbClr val="12333A"/>
                </a:solidFill>
                <a:latin typeface="ui-sans-serif" pitchFamily="34" charset="0"/>
                <a:ea typeface="ui-sans-serif" pitchFamily="34" charset="-122"/>
                <a:cs typeface="ui-sans-serif" pitchFamily="34" charset="-120"/>
              </a:rPr>
              <a:t>Riesgo, desesperanza y red de apoyo</a:t>
            </a:r>
            <a:endParaRPr lang="en-US" sz="3840" dirty="0"/>
          </a:p>
        </p:txBody>
      </p:sp>
      <p:sp>
        <p:nvSpPr>
          <p:cNvPr id="10" name="Text 8"/>
          <p:cNvSpPr/>
          <p:nvPr/>
        </p:nvSpPr>
        <p:spPr>
          <a:xfrm>
            <a:off x="618976" y="1364903"/>
            <a:ext cx="1545134" cy="381000"/>
          </a:xfrm>
          <a:prstGeom prst="rect">
            <a:avLst/>
          </a:prstGeom>
          <a:noFill/>
          <a:ln/>
        </p:spPr>
        <p:txBody>
          <a:bodyPr wrap="square" lIns="0" tIns="0" rIns="0" bIns="0" rtlCol="0" anchor="t"/>
          <a:lstStyle/>
          <a:p>
            <a:pPr marL="0" indent="0">
              <a:lnSpc>
                <a:spcPts val="1500"/>
              </a:lnSpc>
              <a:buNone/>
            </a:pPr>
            <a:r>
              <a:rPr lang="en-US" sz="1050" dirty="0">
                <a:solidFill>
                  <a:srgbClr val="5F7D82"/>
                </a:solidFill>
                <a:latin typeface="ui-sans-serif" pitchFamily="34" charset="0"/>
                <a:ea typeface="ui-sans-serif" pitchFamily="34" charset="-122"/>
                <a:cs typeface="ui-sans-serif" pitchFamily="34" charset="-120"/>
              </a:rPr>
              <a:t>Autolesión / desesperanza: sí</a:t>
            </a:r>
            <a:endParaRPr lang="en-US" sz="1050" dirty="0"/>
          </a:p>
        </p:txBody>
      </p:sp>
      <p:sp>
        <p:nvSpPr>
          <p:cNvPr id="11" name="Text 9"/>
          <p:cNvSpPr/>
          <p:nvPr/>
        </p:nvSpPr>
        <p:spPr>
          <a:xfrm>
            <a:off x="618976" y="1745903"/>
            <a:ext cx="1576036" cy="506611"/>
          </a:xfrm>
          <a:prstGeom prst="rect">
            <a:avLst/>
          </a:prstGeom>
          <a:noFill/>
          <a:ln/>
        </p:spPr>
        <p:txBody>
          <a:bodyPr wrap="square" lIns="0" tIns="0" rIns="0" bIns="0" rtlCol="0" anchor="t"/>
          <a:lstStyle/>
          <a:p>
            <a:pPr marL="0" indent="0">
              <a:lnSpc>
                <a:spcPts val="3990"/>
              </a:lnSpc>
              <a:buNone/>
            </a:pPr>
            <a:r>
              <a:rPr lang="en-US" sz="4200" b="1" dirty="0">
                <a:solidFill>
                  <a:srgbClr val="1F5961"/>
                </a:solidFill>
                <a:latin typeface="ui-sans-serif" pitchFamily="34" charset="0"/>
                <a:ea typeface="ui-sans-serif" pitchFamily="34" charset="-122"/>
                <a:cs typeface="ui-sans-serif" pitchFamily="34" charset="-120"/>
              </a:rPr>
              <a:t>66,5%</a:t>
            </a:r>
            <a:endParaRPr lang="en-US" sz="4200" dirty="0"/>
          </a:p>
        </p:txBody>
      </p:sp>
      <p:sp>
        <p:nvSpPr>
          <p:cNvPr id="12" name="Text 10"/>
          <p:cNvSpPr/>
          <p:nvPr/>
        </p:nvSpPr>
        <p:spPr>
          <a:xfrm>
            <a:off x="618976" y="2328714"/>
            <a:ext cx="1576036" cy="191988"/>
          </a:xfrm>
          <a:prstGeom prst="rect">
            <a:avLst/>
          </a:prstGeom>
          <a:noFill/>
          <a:ln/>
        </p:spPr>
        <p:txBody>
          <a:bodyPr wrap="square" lIns="0" tIns="0" rIns="0" bIns="0" rtlCol="0" anchor="t"/>
          <a:lstStyle/>
          <a:p>
            <a:pPr marL="0" indent="0">
              <a:lnSpc>
                <a:spcPts val="1512"/>
              </a:lnSpc>
              <a:buNone/>
            </a:pPr>
            <a:r>
              <a:rPr lang="en-US" sz="1008" dirty="0">
                <a:solidFill>
                  <a:srgbClr val="5F7D82"/>
                </a:solidFill>
                <a:latin typeface="ui-sans-serif" pitchFamily="34" charset="0"/>
                <a:ea typeface="ui-sans-serif" pitchFamily="34" charset="-122"/>
                <a:cs typeface="ui-sans-serif" pitchFamily="34" charset="-120"/>
              </a:rPr>
              <a:t>212 personas</a:t>
            </a:r>
            <a:endParaRPr lang="en-US" sz="1008" dirty="0"/>
          </a:p>
        </p:txBody>
      </p:sp>
      <p:sp>
        <p:nvSpPr>
          <p:cNvPr id="13" name="Text 11"/>
          <p:cNvSpPr/>
          <p:nvPr/>
        </p:nvSpPr>
        <p:spPr>
          <a:xfrm>
            <a:off x="2739182" y="1364903"/>
            <a:ext cx="1545282" cy="381000"/>
          </a:xfrm>
          <a:prstGeom prst="rect">
            <a:avLst/>
          </a:prstGeom>
          <a:noFill/>
          <a:ln/>
        </p:spPr>
        <p:txBody>
          <a:bodyPr wrap="square" lIns="0" tIns="0" rIns="0" bIns="0" rtlCol="0" anchor="t"/>
          <a:lstStyle/>
          <a:p>
            <a:pPr marL="0" indent="0">
              <a:lnSpc>
                <a:spcPts val="1500"/>
              </a:lnSpc>
              <a:buNone/>
            </a:pPr>
            <a:r>
              <a:rPr lang="en-US" sz="1050" dirty="0">
                <a:solidFill>
                  <a:srgbClr val="5F7D82"/>
                </a:solidFill>
                <a:latin typeface="ui-sans-serif" pitchFamily="34" charset="0"/>
                <a:ea typeface="ui-sans-serif" pitchFamily="34" charset="-122"/>
                <a:cs typeface="ui-sans-serif" pitchFamily="34" charset="-120"/>
              </a:rPr>
              <a:t>Riesgo inminente: sí o a veces</a:t>
            </a:r>
            <a:endParaRPr lang="en-US" sz="1050" dirty="0"/>
          </a:p>
        </p:txBody>
      </p:sp>
      <p:sp>
        <p:nvSpPr>
          <p:cNvPr id="14" name="Text 12"/>
          <p:cNvSpPr/>
          <p:nvPr/>
        </p:nvSpPr>
        <p:spPr>
          <a:xfrm>
            <a:off x="2739182" y="1745903"/>
            <a:ext cx="1576188" cy="506611"/>
          </a:xfrm>
          <a:prstGeom prst="rect">
            <a:avLst/>
          </a:prstGeom>
          <a:noFill/>
          <a:ln/>
        </p:spPr>
        <p:txBody>
          <a:bodyPr wrap="square" lIns="0" tIns="0" rIns="0" bIns="0" rtlCol="0" anchor="t"/>
          <a:lstStyle/>
          <a:p>
            <a:pPr marL="0" indent="0">
              <a:lnSpc>
                <a:spcPts val="3990"/>
              </a:lnSpc>
              <a:buNone/>
            </a:pPr>
            <a:r>
              <a:rPr lang="en-US" sz="4200" b="1" dirty="0">
                <a:solidFill>
                  <a:srgbClr val="1F5961"/>
                </a:solidFill>
                <a:latin typeface="ui-sans-serif" pitchFamily="34" charset="0"/>
                <a:ea typeface="ui-sans-serif" pitchFamily="34" charset="-122"/>
                <a:cs typeface="ui-sans-serif" pitchFamily="34" charset="-120"/>
              </a:rPr>
              <a:t>54,2%</a:t>
            </a:r>
            <a:endParaRPr lang="en-US" sz="4200" dirty="0"/>
          </a:p>
        </p:txBody>
      </p:sp>
      <p:sp>
        <p:nvSpPr>
          <p:cNvPr id="15" name="Text 13"/>
          <p:cNvSpPr/>
          <p:nvPr/>
        </p:nvSpPr>
        <p:spPr>
          <a:xfrm>
            <a:off x="2739182" y="2328714"/>
            <a:ext cx="1576188" cy="191988"/>
          </a:xfrm>
          <a:prstGeom prst="rect">
            <a:avLst/>
          </a:prstGeom>
          <a:noFill/>
          <a:ln/>
        </p:spPr>
        <p:txBody>
          <a:bodyPr wrap="square" lIns="0" tIns="0" rIns="0" bIns="0" rtlCol="0" anchor="t"/>
          <a:lstStyle/>
          <a:p>
            <a:pPr marL="0" indent="0">
              <a:lnSpc>
                <a:spcPts val="1512"/>
              </a:lnSpc>
              <a:buNone/>
            </a:pPr>
            <a:r>
              <a:rPr lang="en-US" sz="1008" dirty="0">
                <a:solidFill>
                  <a:srgbClr val="5F7D82"/>
                </a:solidFill>
                <a:latin typeface="ui-sans-serif" pitchFamily="34" charset="0"/>
                <a:ea typeface="ui-sans-serif" pitchFamily="34" charset="-122"/>
                <a:cs typeface="ui-sans-serif" pitchFamily="34" charset="-120"/>
              </a:rPr>
              <a:t>53 sí + 120 a veces</a:t>
            </a:r>
            <a:endParaRPr lang="en-US" sz="1008" dirty="0"/>
          </a:p>
        </p:txBody>
      </p:sp>
      <p:sp>
        <p:nvSpPr>
          <p:cNvPr id="16" name="Text 14"/>
          <p:cNvSpPr/>
          <p:nvPr/>
        </p:nvSpPr>
        <p:spPr>
          <a:xfrm>
            <a:off x="4859536" y="1364903"/>
            <a:ext cx="1576036" cy="190500"/>
          </a:xfrm>
          <a:prstGeom prst="rect">
            <a:avLst/>
          </a:prstGeom>
          <a:noFill/>
          <a:ln/>
        </p:spPr>
        <p:txBody>
          <a:bodyPr wrap="square" lIns="0" tIns="0" rIns="0" bIns="0" rtlCol="0" anchor="t"/>
          <a:lstStyle/>
          <a:p>
            <a:pPr marL="0" indent="0">
              <a:lnSpc>
                <a:spcPts val="1500"/>
              </a:lnSpc>
              <a:buNone/>
            </a:pPr>
            <a:r>
              <a:rPr lang="en-US" sz="1050" dirty="0">
                <a:solidFill>
                  <a:srgbClr val="5F7D82"/>
                </a:solidFill>
                <a:latin typeface="ui-sans-serif" pitchFamily="34" charset="0"/>
                <a:ea typeface="ui-sans-serif" pitchFamily="34" charset="-122"/>
                <a:cs typeface="ui-sans-serif" pitchFamily="34" charset="-120"/>
              </a:rPr>
              <a:t>Sin red de apoyo</a:t>
            </a:r>
            <a:endParaRPr lang="en-US" sz="1050" dirty="0"/>
          </a:p>
        </p:txBody>
      </p:sp>
      <p:sp>
        <p:nvSpPr>
          <p:cNvPr id="17" name="Text 15"/>
          <p:cNvSpPr/>
          <p:nvPr/>
        </p:nvSpPr>
        <p:spPr>
          <a:xfrm>
            <a:off x="4859536" y="1555403"/>
            <a:ext cx="1576036" cy="506611"/>
          </a:xfrm>
          <a:prstGeom prst="rect">
            <a:avLst/>
          </a:prstGeom>
          <a:noFill/>
          <a:ln/>
        </p:spPr>
        <p:txBody>
          <a:bodyPr wrap="square" lIns="0" tIns="0" rIns="0" bIns="0" rtlCol="0" anchor="t"/>
          <a:lstStyle/>
          <a:p>
            <a:pPr marL="0" indent="0">
              <a:lnSpc>
                <a:spcPts val="3990"/>
              </a:lnSpc>
              <a:buNone/>
            </a:pPr>
            <a:r>
              <a:rPr lang="en-US" sz="4200" b="1" dirty="0">
                <a:solidFill>
                  <a:srgbClr val="1F5961"/>
                </a:solidFill>
                <a:latin typeface="ui-sans-serif" pitchFamily="34" charset="0"/>
                <a:ea typeface="ui-sans-serif" pitchFamily="34" charset="-122"/>
                <a:cs typeface="ui-sans-serif" pitchFamily="34" charset="-120"/>
              </a:rPr>
              <a:t>22,3%</a:t>
            </a:r>
            <a:endParaRPr lang="en-US" sz="4200" dirty="0"/>
          </a:p>
        </p:txBody>
      </p:sp>
      <p:sp>
        <p:nvSpPr>
          <p:cNvPr id="18" name="Text 16"/>
          <p:cNvSpPr/>
          <p:nvPr/>
        </p:nvSpPr>
        <p:spPr>
          <a:xfrm>
            <a:off x="4859536" y="2138214"/>
            <a:ext cx="1576036" cy="191988"/>
          </a:xfrm>
          <a:prstGeom prst="rect">
            <a:avLst/>
          </a:prstGeom>
          <a:noFill/>
          <a:ln/>
        </p:spPr>
        <p:txBody>
          <a:bodyPr wrap="square" lIns="0" tIns="0" rIns="0" bIns="0" rtlCol="0" anchor="t"/>
          <a:lstStyle/>
          <a:p>
            <a:pPr marL="0" indent="0">
              <a:lnSpc>
                <a:spcPts val="1512"/>
              </a:lnSpc>
              <a:buNone/>
            </a:pPr>
            <a:r>
              <a:rPr lang="en-US" sz="1008" dirty="0">
                <a:solidFill>
                  <a:srgbClr val="5F7D82"/>
                </a:solidFill>
                <a:latin typeface="ui-sans-serif" pitchFamily="34" charset="0"/>
                <a:ea typeface="ui-sans-serif" pitchFamily="34" charset="-122"/>
                <a:cs typeface="ui-sans-serif" pitchFamily="34" charset="-120"/>
              </a:rPr>
              <a:t>71 personas</a:t>
            </a:r>
            <a:endParaRPr lang="en-US" sz="1008" dirty="0"/>
          </a:p>
        </p:txBody>
      </p:sp>
      <p:sp>
        <p:nvSpPr>
          <p:cNvPr id="19" name="Text 17"/>
          <p:cNvSpPr/>
          <p:nvPr/>
        </p:nvSpPr>
        <p:spPr>
          <a:xfrm>
            <a:off x="6979741" y="1364903"/>
            <a:ext cx="1545282" cy="381000"/>
          </a:xfrm>
          <a:prstGeom prst="rect">
            <a:avLst/>
          </a:prstGeom>
          <a:noFill/>
          <a:ln/>
        </p:spPr>
        <p:txBody>
          <a:bodyPr wrap="square" lIns="0" tIns="0" rIns="0" bIns="0" rtlCol="0" anchor="t"/>
          <a:lstStyle/>
          <a:p>
            <a:pPr marL="0" indent="0">
              <a:lnSpc>
                <a:spcPts val="1500"/>
              </a:lnSpc>
              <a:buNone/>
            </a:pPr>
            <a:r>
              <a:rPr lang="en-US" sz="1050" dirty="0">
                <a:solidFill>
                  <a:srgbClr val="5F7D82"/>
                </a:solidFill>
                <a:latin typeface="ui-sans-serif" pitchFamily="34" charset="0"/>
                <a:ea typeface="ui-sans-serif" pitchFamily="34" charset="-122"/>
                <a:cs typeface="ui-sans-serif" pitchFamily="34" charset="-120"/>
              </a:rPr>
              <a:t>Convive con agresor sí o a veces</a:t>
            </a:r>
            <a:endParaRPr lang="en-US" sz="1050" dirty="0"/>
          </a:p>
        </p:txBody>
      </p:sp>
      <p:sp>
        <p:nvSpPr>
          <p:cNvPr id="20" name="Text 18"/>
          <p:cNvSpPr/>
          <p:nvPr/>
        </p:nvSpPr>
        <p:spPr>
          <a:xfrm>
            <a:off x="6979741" y="1745903"/>
            <a:ext cx="1576188" cy="506611"/>
          </a:xfrm>
          <a:prstGeom prst="rect">
            <a:avLst/>
          </a:prstGeom>
          <a:noFill/>
          <a:ln/>
        </p:spPr>
        <p:txBody>
          <a:bodyPr wrap="square" lIns="0" tIns="0" rIns="0" bIns="0" rtlCol="0" anchor="t"/>
          <a:lstStyle/>
          <a:p>
            <a:pPr marL="0" indent="0">
              <a:lnSpc>
                <a:spcPts val="3990"/>
              </a:lnSpc>
              <a:buNone/>
            </a:pPr>
            <a:r>
              <a:rPr lang="en-US" sz="4200" b="1" dirty="0">
                <a:solidFill>
                  <a:srgbClr val="1F5961"/>
                </a:solidFill>
                <a:latin typeface="ui-sans-serif" pitchFamily="34" charset="0"/>
                <a:ea typeface="ui-sans-serif" pitchFamily="34" charset="-122"/>
                <a:cs typeface="ui-sans-serif" pitchFamily="34" charset="-120"/>
              </a:rPr>
              <a:t>35,7%</a:t>
            </a:r>
            <a:endParaRPr lang="en-US" sz="4200" dirty="0"/>
          </a:p>
        </p:txBody>
      </p:sp>
      <p:sp>
        <p:nvSpPr>
          <p:cNvPr id="21" name="Text 19"/>
          <p:cNvSpPr/>
          <p:nvPr/>
        </p:nvSpPr>
        <p:spPr>
          <a:xfrm>
            <a:off x="6979741" y="2328714"/>
            <a:ext cx="1576188" cy="191988"/>
          </a:xfrm>
          <a:prstGeom prst="rect">
            <a:avLst/>
          </a:prstGeom>
          <a:noFill/>
          <a:ln/>
        </p:spPr>
        <p:txBody>
          <a:bodyPr wrap="square" lIns="0" tIns="0" rIns="0" bIns="0" rtlCol="0" anchor="t"/>
          <a:lstStyle/>
          <a:p>
            <a:pPr marL="0" indent="0">
              <a:lnSpc>
                <a:spcPts val="1512"/>
              </a:lnSpc>
              <a:buNone/>
            </a:pPr>
            <a:r>
              <a:rPr lang="en-US" sz="1008" dirty="0">
                <a:solidFill>
                  <a:srgbClr val="5F7D82"/>
                </a:solidFill>
                <a:latin typeface="ui-sans-serif" pitchFamily="34" charset="0"/>
                <a:ea typeface="ui-sans-serif" pitchFamily="34" charset="-122"/>
                <a:cs typeface="ui-sans-serif" pitchFamily="34" charset="-120"/>
              </a:rPr>
              <a:t>83 sí + 31 a veces</a:t>
            </a:r>
            <a:endParaRPr lang="en-US" sz="1008" dirty="0"/>
          </a:p>
        </p:txBody>
      </p:sp>
      <p:sp>
        <p:nvSpPr>
          <p:cNvPr id="23" name="Text 21"/>
          <p:cNvSpPr/>
          <p:nvPr/>
        </p:nvSpPr>
        <p:spPr>
          <a:xfrm>
            <a:off x="618976" y="3522613"/>
            <a:ext cx="3608338" cy="914400"/>
          </a:xfrm>
          <a:prstGeom prst="rect">
            <a:avLst/>
          </a:prstGeom>
          <a:noFill/>
          <a:ln/>
        </p:spPr>
        <p:txBody>
          <a:bodyPr wrap="square" lIns="0" tIns="0" rIns="0" bIns="0" rtlCol="0" anchor="t"/>
          <a:lstStyle/>
          <a:p>
            <a:pPr marL="0" indent="0">
              <a:lnSpc>
                <a:spcPts val="2400"/>
              </a:lnSpc>
              <a:buNone/>
            </a:pPr>
            <a:r>
              <a:rPr lang="en-US" sz="1200" dirty="0">
                <a:solidFill>
                  <a:srgbClr val="335A61"/>
                </a:solidFill>
                <a:latin typeface="ui-sans-serif" pitchFamily="34" charset="0"/>
                <a:ea typeface="ui-sans-serif" pitchFamily="34" charset="-122"/>
                <a:cs typeface="ui-sans-serif" pitchFamily="34" charset="-120"/>
              </a:rPr>
              <a:t>“Dos de cada tres personas que nos consultan tienen pensamientos de autolesión o desesperanza activos.”</a:t>
            </a:r>
            <a:endParaRPr lang="en-US" sz="1200" dirty="0"/>
          </a:p>
        </p:txBody>
      </p:sp>
      <p:sp>
        <p:nvSpPr>
          <p:cNvPr id="24" name="Text 22"/>
          <p:cNvSpPr/>
          <p:nvPr/>
        </p:nvSpPr>
        <p:spPr>
          <a:xfrm>
            <a:off x="618976" y="4551313"/>
            <a:ext cx="3608338" cy="914400"/>
          </a:xfrm>
          <a:prstGeom prst="rect">
            <a:avLst/>
          </a:prstGeom>
          <a:noFill/>
          <a:ln/>
        </p:spPr>
        <p:txBody>
          <a:bodyPr wrap="square" lIns="0" tIns="0" rIns="0" bIns="0" rtlCol="0" anchor="t"/>
          <a:lstStyle/>
          <a:p>
            <a:pPr marL="0" indent="0">
              <a:lnSpc>
                <a:spcPts val="2400"/>
              </a:lnSpc>
              <a:buNone/>
            </a:pPr>
            <a:r>
              <a:rPr lang="en-US" sz="1200" dirty="0">
                <a:solidFill>
                  <a:srgbClr val="335A61"/>
                </a:solidFill>
                <a:latin typeface="ui-sans-serif" pitchFamily="34" charset="0"/>
                <a:ea typeface="ui-sans-serif" pitchFamily="34" charset="-122"/>
                <a:cs typeface="ui-sans-serif" pitchFamily="34" charset="-120"/>
              </a:rPr>
              <a:t>“Casi la mitad perciben riesgo inminente en su vida, y una quinta parte no cuenta con red de apoyo suficiente.”</a:t>
            </a:r>
            <a:endParaRPr lang="en-US" sz="1200" dirty="0"/>
          </a:p>
        </p:txBody>
      </p:sp>
      <p:sp>
        <p:nvSpPr>
          <p:cNvPr id="26" name="Text 24"/>
          <p:cNvSpPr/>
          <p:nvPr/>
        </p:nvSpPr>
        <p:spPr>
          <a:xfrm>
            <a:off x="4916686" y="3522613"/>
            <a:ext cx="3608338" cy="1219200"/>
          </a:xfrm>
          <a:prstGeom prst="rect">
            <a:avLst/>
          </a:prstGeom>
          <a:noFill/>
          <a:ln/>
        </p:spPr>
        <p:txBody>
          <a:bodyPr wrap="square" lIns="0" tIns="0" rIns="0" bIns="0" rtlCol="0" anchor="t"/>
          <a:lstStyle/>
          <a:p>
            <a:pPr marL="0" indent="0">
              <a:lnSpc>
                <a:spcPts val="2400"/>
              </a:lnSpc>
              <a:buNone/>
            </a:pPr>
            <a:r>
              <a:rPr lang="en-US" sz="1350" dirty="0">
                <a:solidFill>
                  <a:srgbClr val="335A61"/>
                </a:solidFill>
                <a:latin typeface="ui-sans-serif" pitchFamily="34" charset="0"/>
                <a:ea typeface="ui-sans-serif" pitchFamily="34" charset="-122"/>
                <a:cs typeface="ui-sans-serif" pitchFamily="34" charset="-120"/>
              </a:rPr>
              <a:t>“Lo que vemos en esos datos no es drama exagerado, es sufrimiento sostenido, con impacto real en la salud mental y física.”</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BFB"/>
        </a:solidFill>
        <a:effectLst/>
      </p:bgPr>
    </p:bg>
    <p:spTree>
      <p:nvGrpSpPr>
        <p:cNvPr id="1" name=""/>
        <p:cNvGrpSpPr/>
        <p:nvPr/>
      </p:nvGrpSpPr>
      <p:grpSpPr>
        <a:xfrm>
          <a:off x="0" y="0"/>
          <a:ext cx="0" cy="0"/>
          <a:chOff x="0" y="0"/>
          <a:chExt cx="0" cy="0"/>
        </a:xfrm>
      </p:grpSpPr>
      <p:sp>
        <p:nvSpPr>
          <p:cNvPr id="2" name="Text 0"/>
          <p:cNvSpPr/>
          <p:nvPr/>
        </p:nvSpPr>
        <p:spPr>
          <a:xfrm>
            <a:off x="426690" y="-544413"/>
            <a:ext cx="1776859" cy="254496"/>
          </a:xfrm>
          <a:prstGeom prst="roundRect">
            <a:avLst>
              <a:gd name="adj" fmla="val 35893908"/>
            </a:avLst>
          </a:prstGeom>
          <a:solidFill>
            <a:srgbClr val="1F5961">
              <a:alpha val="8000"/>
            </a:srgbClr>
          </a:solidFill>
          <a:ln/>
        </p:spPr>
        <p:txBody>
          <a:bodyPr wrap="square" lIns="106680" tIns="106680" rIns="106680" bIns="106680" rtlCol="0" anchor="t">
            <a:normAutofit fontScale="25000" lnSpcReduction="20000"/>
          </a:bodyPr>
          <a:lstStyle/>
          <a:p>
            <a:pPr marL="0" indent="0" algn="l">
              <a:buNone/>
            </a:pPr>
            <a:r>
              <a:rPr lang="en-US" sz="936" b="1" dirty="0">
                <a:solidFill>
                  <a:srgbClr val="1F5961"/>
                </a:solidFill>
                <a:latin typeface="ui-sans-serif" pitchFamily="34" charset="0"/>
                <a:ea typeface="ui-sans-serif" pitchFamily="34" charset="-122"/>
                <a:cs typeface="ui-sans-serif" pitchFamily="34" charset="-120"/>
              </a:rPr>
              <a:t>Lectura interpretativa</a:t>
            </a:r>
            <a:endParaRPr lang="en-US" sz="936" dirty="0"/>
          </a:p>
        </p:txBody>
      </p:sp>
      <p:sp>
        <p:nvSpPr>
          <p:cNvPr id="5" name="Text 3"/>
          <p:cNvSpPr/>
          <p:nvPr/>
        </p:nvSpPr>
        <p:spPr>
          <a:xfrm>
            <a:off x="853380" y="496789"/>
            <a:ext cx="8290620" cy="975420"/>
          </a:xfrm>
          <a:prstGeom prst="rect">
            <a:avLst/>
          </a:prstGeom>
          <a:noFill/>
          <a:ln/>
        </p:spPr>
        <p:txBody>
          <a:bodyPr wrap="square" lIns="0" tIns="0" rIns="0" bIns="0" rtlCol="0" anchor="t"/>
          <a:lstStyle/>
          <a:p>
            <a:pPr marL="0" indent="0">
              <a:lnSpc>
                <a:spcPts val="3840"/>
              </a:lnSpc>
              <a:buNone/>
            </a:pPr>
            <a:r>
              <a:rPr lang="en-US" sz="3840" dirty="0">
                <a:solidFill>
                  <a:srgbClr val="12333A"/>
                </a:solidFill>
                <a:latin typeface="ui-sans-serif" pitchFamily="34" charset="0"/>
                <a:ea typeface="ui-sans-serif" pitchFamily="34" charset="-122"/>
                <a:cs typeface="ui-sans-serif" pitchFamily="34" charset="-120"/>
              </a:rPr>
              <a:t>Qué nos dicen clínicamente estos datos</a:t>
            </a:r>
            <a:endParaRPr lang="en-US" sz="3840" dirty="0"/>
          </a:p>
        </p:txBody>
      </p:sp>
      <p:sp>
        <p:nvSpPr>
          <p:cNvPr id="6" name="Text 4"/>
          <p:cNvSpPr/>
          <p:nvPr/>
        </p:nvSpPr>
        <p:spPr>
          <a:xfrm>
            <a:off x="618976" y="1319808"/>
            <a:ext cx="3680505" cy="266700"/>
          </a:xfrm>
          <a:prstGeom prst="rect">
            <a:avLst/>
          </a:prstGeom>
          <a:noFill/>
          <a:ln/>
        </p:spPr>
        <p:txBody>
          <a:bodyPr wrap="square" lIns="0" tIns="0" rIns="0" bIns="0" rtlCol="0" anchor="t"/>
          <a:lstStyle/>
          <a:p>
            <a:pPr marL="0" indent="0">
              <a:lnSpc>
                <a:spcPts val="2100"/>
              </a:lnSpc>
              <a:buNone/>
            </a:pPr>
            <a:r>
              <a:rPr lang="en-US" sz="1500" b="1" dirty="0">
                <a:solidFill>
                  <a:srgbClr val="1F5961"/>
                </a:solidFill>
                <a:latin typeface="ui-sans-serif" pitchFamily="34" charset="0"/>
                <a:ea typeface="ui-sans-serif" pitchFamily="34" charset="-122"/>
                <a:cs typeface="ui-sans-serif" pitchFamily="34" charset="-120"/>
              </a:rPr>
              <a:t>Asociaciones más potentes</a:t>
            </a:r>
            <a:endParaRPr lang="en-US" sz="1500" dirty="0"/>
          </a:p>
        </p:txBody>
      </p:sp>
      <p:sp>
        <p:nvSpPr>
          <p:cNvPr id="7" name="Text 5"/>
          <p:cNvSpPr/>
          <p:nvPr/>
        </p:nvSpPr>
        <p:spPr>
          <a:xfrm>
            <a:off x="618976" y="1700808"/>
            <a:ext cx="3608338" cy="3810000"/>
          </a:xfrm>
          <a:prstGeom prst="rect">
            <a:avLst/>
          </a:prstGeom>
          <a:noFill/>
          <a:ln/>
        </p:spPr>
        <p:txBody>
          <a:bodyPr wrap="square" lIns="0" tIns="0" rIns="0" bIns="0" rtlCol="0" anchor="t"/>
          <a:lstStyle/>
          <a:p>
            <a:pPr marL="342900" indent="-342900">
              <a:lnSpc>
                <a:spcPts val="2100"/>
              </a:lnSpc>
              <a:buSzPct val="100000"/>
              <a:buChar char="•"/>
            </a:pPr>
            <a:r>
              <a:rPr lang="en-US" sz="1200" dirty="0">
                <a:solidFill>
                  <a:srgbClr val="335A61"/>
                </a:solidFill>
                <a:latin typeface="ui-sans-serif" pitchFamily="34" charset="0"/>
                <a:ea typeface="ui-sans-serif" pitchFamily="34" charset="-122"/>
                <a:cs typeface="ui-sans-serif" pitchFamily="34" charset="-120"/>
              </a:rPr>
              <a:t>El riesgo inminente es el predictor más fuerte de puntuación alta de abuso: diferencia clínica &gt;16 puntos entre quienes sí lo perciben y quienes no.</a:t>
            </a:r>
            <a:endParaRPr lang="en-US" sz="1200" dirty="0"/>
          </a:p>
          <a:p>
            <a:pPr marL="342900" indent="-342900">
              <a:lnSpc>
                <a:spcPts val="2100"/>
              </a:lnSpc>
              <a:buSzPct val="100000"/>
              <a:buChar char="•"/>
            </a:pPr>
            <a:r>
              <a:rPr lang="en-US" sz="1200" dirty="0">
                <a:solidFill>
                  <a:srgbClr val="335A61"/>
                </a:solidFill>
                <a:latin typeface="ui-sans-serif" pitchFamily="34" charset="0"/>
                <a:ea typeface="ui-sans-serif" pitchFamily="34" charset="-122"/>
                <a:cs typeface="ui-sans-serif" pitchFamily="34" charset="-120"/>
              </a:rPr>
              <a:t>Los pensamientos de autolesión activos se asocian a unas puntuaciones ~13 puntos más altas que en quienes no los refieren.</a:t>
            </a:r>
            <a:endParaRPr lang="en-US" sz="1200" dirty="0"/>
          </a:p>
          <a:p>
            <a:pPr marL="342900" indent="-342900">
              <a:lnSpc>
                <a:spcPts val="2100"/>
              </a:lnSpc>
              <a:buSzPct val="100000"/>
              <a:buChar char="•"/>
            </a:pPr>
            <a:r>
              <a:rPr lang="en-US" sz="1200" dirty="0">
                <a:solidFill>
                  <a:srgbClr val="335A61"/>
                </a:solidFill>
                <a:latin typeface="ui-sans-serif" pitchFamily="34" charset="0"/>
                <a:ea typeface="ui-sans-serif" pitchFamily="34" charset="-122"/>
                <a:cs typeface="ui-sans-serif" pitchFamily="34" charset="-120"/>
              </a:rPr>
              <a:t>Las mujeres puntúan, de media, ~6 puntos más que los hombres, aunque con efecto pequeño.</a:t>
            </a:r>
            <a:endParaRPr lang="en-US" sz="1200" dirty="0"/>
          </a:p>
          <a:p>
            <a:pPr marL="342900" indent="-342900">
              <a:lnSpc>
                <a:spcPts val="2100"/>
              </a:lnSpc>
              <a:buSzPct val="100000"/>
              <a:buChar char="•"/>
            </a:pPr>
            <a:r>
              <a:rPr lang="en-US" sz="1200" dirty="0">
                <a:solidFill>
                  <a:srgbClr val="335A61"/>
                </a:solidFill>
                <a:latin typeface="ui-sans-serif" pitchFamily="34" charset="0"/>
                <a:ea typeface="ui-sans-serif" pitchFamily="34" charset="-122"/>
                <a:cs typeface="ui-sans-serif" pitchFamily="34" charset="-120"/>
              </a:rPr>
              <a:t>La edad no se asocia significativamente con la puntuación: el abuso atraviesa toda la vida adulta.</a:t>
            </a:r>
            <a:endParaRPr lang="en-US" sz="1200" dirty="0"/>
          </a:p>
        </p:txBody>
      </p:sp>
      <p:sp>
        <p:nvSpPr>
          <p:cNvPr id="9" name="Text 7"/>
          <p:cNvSpPr/>
          <p:nvPr/>
        </p:nvSpPr>
        <p:spPr>
          <a:xfrm>
            <a:off x="4916686" y="1700808"/>
            <a:ext cx="3608338" cy="1219200"/>
          </a:xfrm>
          <a:prstGeom prst="rect">
            <a:avLst/>
          </a:prstGeom>
          <a:noFill/>
          <a:ln/>
        </p:spPr>
        <p:txBody>
          <a:bodyPr wrap="square" lIns="0" tIns="0" rIns="0" bIns="0" rtlCol="0" anchor="t"/>
          <a:lstStyle/>
          <a:p>
            <a:pPr marL="0" indent="0">
              <a:lnSpc>
                <a:spcPts val="2400"/>
              </a:lnSpc>
              <a:buNone/>
            </a:pPr>
            <a:r>
              <a:rPr lang="en-US" sz="1200" dirty="0">
                <a:solidFill>
                  <a:srgbClr val="335A61"/>
                </a:solidFill>
                <a:latin typeface="ui-sans-serif" pitchFamily="34" charset="0"/>
                <a:ea typeface="ui-sans-serif" pitchFamily="34" charset="-122"/>
                <a:cs typeface="ui-sans-serif" pitchFamily="34" charset="-120"/>
              </a:rPr>
              <a:t>“Cuanto más alto es el abuso, más alto es el riesgo: se ve claramente en el aumento de riesgo percibido y de pensamientos de autolesión.”</a:t>
            </a:r>
            <a:endParaRPr lang="en-US" sz="1200" dirty="0"/>
          </a:p>
        </p:txBody>
      </p:sp>
      <p:sp>
        <p:nvSpPr>
          <p:cNvPr id="10" name="Text 8"/>
          <p:cNvSpPr/>
          <p:nvPr/>
        </p:nvSpPr>
        <p:spPr>
          <a:xfrm>
            <a:off x="4916686" y="3072408"/>
            <a:ext cx="3608338" cy="609600"/>
          </a:xfrm>
          <a:prstGeom prst="rect">
            <a:avLst/>
          </a:prstGeom>
          <a:noFill/>
          <a:ln/>
        </p:spPr>
        <p:txBody>
          <a:bodyPr wrap="square" lIns="0" tIns="0" rIns="0" bIns="0" rtlCol="0" anchor="t"/>
          <a:lstStyle/>
          <a:p>
            <a:pPr marL="0" indent="0">
              <a:lnSpc>
                <a:spcPts val="2400"/>
              </a:lnSpc>
              <a:buNone/>
            </a:pPr>
            <a:r>
              <a:rPr lang="en-US" sz="1200" dirty="0">
                <a:solidFill>
                  <a:srgbClr val="335A61"/>
                </a:solidFill>
                <a:latin typeface="ui-sans-serif" pitchFamily="34" charset="0"/>
                <a:ea typeface="ui-sans-serif" pitchFamily="34" charset="-122"/>
                <a:cs typeface="ui-sans-serif" pitchFamily="34" charset="-120"/>
              </a:rPr>
              <a:t>“El abuso emocional no es cosa de una edad concreta; atraviesa toda la vida adulta.”</a:t>
            </a:r>
            <a:endParaRPr lang="en-US" sz="1200" dirty="0"/>
          </a:p>
        </p:txBody>
      </p:sp>
      <p:sp>
        <p:nvSpPr>
          <p:cNvPr id="11" name="Text 9"/>
          <p:cNvSpPr/>
          <p:nvPr/>
        </p:nvSpPr>
        <p:spPr>
          <a:xfrm>
            <a:off x="4916686" y="3872508"/>
            <a:ext cx="3608338" cy="685800"/>
          </a:xfrm>
          <a:prstGeom prst="rect">
            <a:avLst/>
          </a:prstGeom>
          <a:noFill/>
          <a:ln/>
        </p:spPr>
        <p:txBody>
          <a:bodyPr wrap="square" lIns="0" tIns="0" rIns="0" bIns="0" rtlCol="0" anchor="t"/>
          <a:lstStyle/>
          <a:p>
            <a:pPr marL="0" indent="0">
              <a:lnSpc>
                <a:spcPts val="1800"/>
              </a:lnSpc>
              <a:buNone/>
            </a:pPr>
            <a:r>
              <a:rPr lang="en-US" sz="1200" dirty="0">
                <a:solidFill>
                  <a:srgbClr val="335A61"/>
                </a:solidFill>
                <a:latin typeface="ui-sans-serif" pitchFamily="34" charset="0"/>
                <a:ea typeface="ui-sans-serif" pitchFamily="34" charset="-122"/>
                <a:cs typeface="ui-sans-serif" pitchFamily="34" charset="-120"/>
              </a:rPr>
              <a:t>La puntuación de abuso emocional puede funcionar como marcador indirecto de riesgo suicida y de seguridad personal.</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BFB"/>
        </a:solidFill>
        <a:effectLst/>
      </p:bgPr>
    </p:bg>
    <p:spTree>
      <p:nvGrpSpPr>
        <p:cNvPr id="1" name=""/>
        <p:cNvGrpSpPr/>
        <p:nvPr/>
      </p:nvGrpSpPr>
      <p:grpSpPr>
        <a:xfrm>
          <a:off x="0" y="0"/>
          <a:ext cx="0" cy="0"/>
          <a:chOff x="0" y="0"/>
          <a:chExt cx="0" cy="0"/>
        </a:xfrm>
      </p:grpSpPr>
      <p:sp>
        <p:nvSpPr>
          <p:cNvPr id="2" name="Text 0"/>
          <p:cNvSpPr/>
          <p:nvPr/>
        </p:nvSpPr>
        <p:spPr>
          <a:xfrm>
            <a:off x="426690" y="-468213"/>
            <a:ext cx="2081510" cy="254496"/>
          </a:xfrm>
          <a:prstGeom prst="roundRect">
            <a:avLst>
              <a:gd name="adj" fmla="val 35893908"/>
            </a:avLst>
          </a:prstGeom>
          <a:solidFill>
            <a:srgbClr val="1F5961">
              <a:alpha val="8000"/>
            </a:srgbClr>
          </a:solidFill>
          <a:ln/>
        </p:spPr>
        <p:txBody>
          <a:bodyPr wrap="square" lIns="106680" tIns="106680" rIns="106680" bIns="106680" rtlCol="0" anchor="t">
            <a:normAutofit fontScale="25000" lnSpcReduction="20000"/>
          </a:bodyPr>
          <a:lstStyle/>
          <a:p>
            <a:pPr marL="0" indent="0" algn="l">
              <a:buNone/>
            </a:pPr>
            <a:r>
              <a:rPr lang="en-US" sz="936" b="1" dirty="0">
                <a:solidFill>
                  <a:srgbClr val="1F5961"/>
                </a:solidFill>
                <a:latin typeface="ui-sans-serif" pitchFamily="34" charset="0"/>
                <a:ea typeface="ui-sans-serif" pitchFamily="34" charset="-122"/>
                <a:cs typeface="ui-sans-serif" pitchFamily="34" charset="-120"/>
              </a:rPr>
              <a:t>Perfil del abuso emocional</a:t>
            </a:r>
            <a:endParaRPr lang="en-US" sz="936" dirty="0"/>
          </a:p>
        </p:txBody>
      </p:sp>
      <p:sp>
        <p:nvSpPr>
          <p:cNvPr id="4" name="Text 2"/>
          <p:cNvSpPr/>
          <p:nvPr/>
        </p:nvSpPr>
        <p:spPr>
          <a:xfrm>
            <a:off x="618976" y="1815108"/>
            <a:ext cx="1628031" cy="864691"/>
          </a:xfrm>
          <a:prstGeom prst="roundRect">
            <a:avLst>
              <a:gd name="adj" fmla="val 190348"/>
            </a:avLst>
          </a:prstGeom>
          <a:solidFill>
            <a:srgbClr val="FFFFFF">
              <a:alpha val="78000"/>
            </a:srgbClr>
          </a:solidFill>
          <a:ln w="9525">
            <a:solidFill>
              <a:srgbClr val="11343B"/>
            </a:solidFill>
          </a:ln>
        </p:spPr>
        <p:txBody>
          <a:bodyPr wrap="none" lIns="0" tIns="0" rIns="0" bIns="0" rtlCol="0" anchor="ctr">
            <a:normAutofit/>
          </a:bodyPr>
          <a:lstStyle/>
          <a:p>
            <a:pPr marL="0" indent="0">
              <a:buNone/>
            </a:pPr>
            <a:endParaRPr lang="en-US" dirty="0"/>
          </a:p>
        </p:txBody>
      </p:sp>
      <p:sp>
        <p:nvSpPr>
          <p:cNvPr id="5" name="Text 3"/>
          <p:cNvSpPr/>
          <p:nvPr/>
        </p:nvSpPr>
        <p:spPr>
          <a:xfrm>
            <a:off x="2399407" y="1815108"/>
            <a:ext cx="1628180" cy="864691"/>
          </a:xfrm>
          <a:prstGeom prst="roundRect">
            <a:avLst>
              <a:gd name="adj" fmla="val 190348"/>
            </a:avLst>
          </a:prstGeom>
          <a:solidFill>
            <a:srgbClr val="FFFFFF">
              <a:alpha val="78000"/>
            </a:srgbClr>
          </a:solidFill>
          <a:ln w="9525">
            <a:solidFill>
              <a:srgbClr val="11343B"/>
            </a:solidFill>
          </a:ln>
        </p:spPr>
        <p:txBody>
          <a:bodyPr wrap="none" lIns="0" tIns="0" rIns="0" bIns="0" rtlCol="0" anchor="ctr">
            <a:normAutofit/>
          </a:bodyPr>
          <a:lstStyle/>
          <a:p>
            <a:pPr marL="0" indent="0">
              <a:buNone/>
            </a:pPr>
            <a:endParaRPr lang="en-US" dirty="0"/>
          </a:p>
        </p:txBody>
      </p:sp>
      <p:sp>
        <p:nvSpPr>
          <p:cNvPr id="6" name="Text 4"/>
          <p:cNvSpPr/>
          <p:nvPr/>
        </p:nvSpPr>
        <p:spPr>
          <a:xfrm>
            <a:off x="618976" y="2832199"/>
            <a:ext cx="1628031" cy="826591"/>
          </a:xfrm>
          <a:prstGeom prst="roundRect">
            <a:avLst>
              <a:gd name="adj" fmla="val 199121"/>
            </a:avLst>
          </a:prstGeom>
          <a:solidFill>
            <a:srgbClr val="FFFFFF">
              <a:alpha val="78000"/>
            </a:srgbClr>
          </a:solidFill>
          <a:ln w="9525">
            <a:solidFill>
              <a:srgbClr val="11343B"/>
            </a:solidFill>
          </a:ln>
        </p:spPr>
        <p:txBody>
          <a:bodyPr wrap="none" lIns="0" tIns="0" rIns="0" bIns="0" rtlCol="0" anchor="ctr">
            <a:normAutofit/>
          </a:bodyPr>
          <a:lstStyle/>
          <a:p>
            <a:pPr marL="0" indent="0">
              <a:buNone/>
            </a:pPr>
            <a:endParaRPr lang="en-US" dirty="0"/>
          </a:p>
        </p:txBody>
      </p:sp>
      <p:sp>
        <p:nvSpPr>
          <p:cNvPr id="7" name="Text 5"/>
          <p:cNvSpPr/>
          <p:nvPr/>
        </p:nvSpPr>
        <p:spPr>
          <a:xfrm>
            <a:off x="2399407" y="2832199"/>
            <a:ext cx="1628180" cy="826591"/>
          </a:xfrm>
          <a:prstGeom prst="roundRect">
            <a:avLst>
              <a:gd name="adj" fmla="val 199121"/>
            </a:avLst>
          </a:prstGeom>
          <a:solidFill>
            <a:srgbClr val="FFFFFF">
              <a:alpha val="78000"/>
            </a:srgbClr>
          </a:solidFill>
          <a:ln w="9525">
            <a:solidFill>
              <a:srgbClr val="11343B"/>
            </a:solidFill>
          </a:ln>
        </p:spPr>
        <p:txBody>
          <a:bodyPr wrap="none" lIns="0" tIns="0" rIns="0" bIns="0" rtlCol="0" anchor="ctr">
            <a:normAutofit/>
          </a:bodyPr>
          <a:lstStyle/>
          <a:p>
            <a:pPr marL="0" indent="0">
              <a:buNone/>
            </a:pPr>
            <a:endParaRPr lang="en-US" dirty="0"/>
          </a:p>
        </p:txBody>
      </p:sp>
      <p:sp>
        <p:nvSpPr>
          <p:cNvPr id="9" name="Text 7"/>
          <p:cNvSpPr/>
          <p:nvPr/>
        </p:nvSpPr>
        <p:spPr>
          <a:xfrm>
            <a:off x="934690" y="371028"/>
            <a:ext cx="8290620" cy="975420"/>
          </a:xfrm>
          <a:prstGeom prst="rect">
            <a:avLst/>
          </a:prstGeom>
          <a:noFill/>
          <a:ln/>
        </p:spPr>
        <p:txBody>
          <a:bodyPr wrap="square" lIns="0" tIns="0" rIns="0" bIns="0" rtlCol="0" anchor="t"/>
          <a:lstStyle/>
          <a:p>
            <a:pPr marL="0" indent="0">
              <a:lnSpc>
                <a:spcPts val="3840"/>
              </a:lnSpc>
              <a:buNone/>
            </a:pPr>
            <a:r>
              <a:rPr lang="en-US" sz="3840" dirty="0">
                <a:solidFill>
                  <a:srgbClr val="12333A"/>
                </a:solidFill>
                <a:latin typeface="ui-sans-serif" pitchFamily="34" charset="0"/>
                <a:ea typeface="ui-sans-serif" pitchFamily="34" charset="-122"/>
                <a:cs typeface="ui-sans-serif" pitchFamily="34" charset="-120"/>
              </a:rPr>
              <a:t>Nivel de abuso y forma más frecuente</a:t>
            </a:r>
            <a:endParaRPr lang="en-US" sz="3840" dirty="0"/>
          </a:p>
        </p:txBody>
      </p:sp>
      <p:sp>
        <p:nvSpPr>
          <p:cNvPr id="10" name="Text 8"/>
          <p:cNvSpPr/>
          <p:nvPr/>
        </p:nvSpPr>
        <p:spPr>
          <a:xfrm>
            <a:off x="618976" y="1396008"/>
            <a:ext cx="3476783" cy="266700"/>
          </a:xfrm>
          <a:prstGeom prst="rect">
            <a:avLst/>
          </a:prstGeom>
          <a:noFill/>
          <a:ln/>
        </p:spPr>
        <p:txBody>
          <a:bodyPr wrap="square" lIns="0" tIns="0" rIns="0" bIns="0" rtlCol="0" anchor="t"/>
          <a:lstStyle/>
          <a:p>
            <a:pPr marL="0" indent="0">
              <a:lnSpc>
                <a:spcPts val="2100"/>
              </a:lnSpc>
              <a:buNone/>
            </a:pPr>
            <a:r>
              <a:rPr lang="en-US" sz="1500" b="1" dirty="0">
                <a:solidFill>
                  <a:srgbClr val="1F5961"/>
                </a:solidFill>
                <a:latin typeface="ui-sans-serif" pitchFamily="34" charset="0"/>
                <a:ea typeface="ui-sans-serif" pitchFamily="34" charset="-122"/>
                <a:cs typeface="ui-sans-serif" pitchFamily="34" charset="-120"/>
              </a:rPr>
              <a:t>Distribución global</a:t>
            </a:r>
            <a:endParaRPr lang="en-US" sz="1500" dirty="0"/>
          </a:p>
        </p:txBody>
      </p:sp>
      <p:sp>
        <p:nvSpPr>
          <p:cNvPr id="11" name="Text 9"/>
          <p:cNvSpPr/>
          <p:nvPr/>
        </p:nvSpPr>
        <p:spPr>
          <a:xfrm>
            <a:off x="780901" y="1961704"/>
            <a:ext cx="1330264" cy="190500"/>
          </a:xfrm>
          <a:prstGeom prst="rect">
            <a:avLst/>
          </a:prstGeom>
          <a:noFill/>
          <a:ln/>
        </p:spPr>
        <p:txBody>
          <a:bodyPr wrap="square" lIns="0" tIns="0" rIns="0" bIns="0" rtlCol="0" anchor="t"/>
          <a:lstStyle/>
          <a:p>
            <a:pPr marL="0" indent="0">
              <a:lnSpc>
                <a:spcPts val="1500"/>
              </a:lnSpc>
              <a:buNone/>
            </a:pPr>
            <a:r>
              <a:rPr lang="en-US" sz="1050" dirty="0">
                <a:solidFill>
                  <a:srgbClr val="5F7D82"/>
                </a:solidFill>
                <a:latin typeface="ui-sans-serif" pitchFamily="34" charset="0"/>
                <a:ea typeface="ui-sans-serif" pitchFamily="34" charset="-122"/>
                <a:cs typeface="ui-sans-serif" pitchFamily="34" charset="-120"/>
              </a:rPr>
              <a:t>Media</a:t>
            </a:r>
            <a:endParaRPr lang="en-US" sz="1050" dirty="0"/>
          </a:p>
        </p:txBody>
      </p:sp>
      <p:sp>
        <p:nvSpPr>
          <p:cNvPr id="12" name="Text 10"/>
          <p:cNvSpPr/>
          <p:nvPr/>
        </p:nvSpPr>
        <p:spPr>
          <a:xfrm>
            <a:off x="780901" y="2152204"/>
            <a:ext cx="1330264" cy="381000"/>
          </a:xfrm>
          <a:prstGeom prst="rect">
            <a:avLst/>
          </a:prstGeom>
          <a:noFill/>
          <a:ln/>
        </p:spPr>
        <p:txBody>
          <a:bodyPr wrap="square" lIns="0" tIns="0" rIns="0" bIns="0" rtlCol="0" anchor="t"/>
          <a:lstStyle/>
          <a:p>
            <a:pPr marL="0" indent="0">
              <a:lnSpc>
                <a:spcPts val="3000"/>
              </a:lnSpc>
              <a:buNone/>
            </a:pPr>
            <a:r>
              <a:rPr lang="en-US" sz="2700" b="1" dirty="0">
                <a:solidFill>
                  <a:srgbClr val="1F5961"/>
                </a:solidFill>
                <a:latin typeface="ui-sans-serif" pitchFamily="34" charset="0"/>
                <a:ea typeface="ui-sans-serif" pitchFamily="34" charset="-122"/>
                <a:cs typeface="ui-sans-serif" pitchFamily="34" charset="-120"/>
              </a:rPr>
              <a:t>65,9%</a:t>
            </a:r>
            <a:endParaRPr lang="en-US" sz="2700" dirty="0"/>
          </a:p>
        </p:txBody>
      </p:sp>
      <p:sp>
        <p:nvSpPr>
          <p:cNvPr id="13" name="Text 11"/>
          <p:cNvSpPr/>
          <p:nvPr/>
        </p:nvSpPr>
        <p:spPr>
          <a:xfrm>
            <a:off x="2561332" y="1961704"/>
            <a:ext cx="1330416" cy="190500"/>
          </a:xfrm>
          <a:prstGeom prst="rect">
            <a:avLst/>
          </a:prstGeom>
          <a:noFill/>
          <a:ln/>
        </p:spPr>
        <p:txBody>
          <a:bodyPr wrap="square" lIns="0" tIns="0" rIns="0" bIns="0" rtlCol="0" anchor="t"/>
          <a:lstStyle/>
          <a:p>
            <a:pPr marL="0" indent="0">
              <a:lnSpc>
                <a:spcPts val="1500"/>
              </a:lnSpc>
              <a:buNone/>
            </a:pPr>
            <a:r>
              <a:rPr lang="en-US" sz="1050" dirty="0">
                <a:solidFill>
                  <a:srgbClr val="5F7D82"/>
                </a:solidFill>
                <a:latin typeface="ui-sans-serif" pitchFamily="34" charset="0"/>
                <a:ea typeface="ui-sans-serif" pitchFamily="34" charset="-122"/>
                <a:cs typeface="ui-sans-serif" pitchFamily="34" charset="-120"/>
              </a:rPr>
              <a:t>Mediana</a:t>
            </a:r>
            <a:endParaRPr lang="en-US" sz="1050" dirty="0"/>
          </a:p>
        </p:txBody>
      </p:sp>
      <p:sp>
        <p:nvSpPr>
          <p:cNvPr id="14" name="Text 12"/>
          <p:cNvSpPr/>
          <p:nvPr/>
        </p:nvSpPr>
        <p:spPr>
          <a:xfrm>
            <a:off x="2561332" y="2152204"/>
            <a:ext cx="1330416" cy="381000"/>
          </a:xfrm>
          <a:prstGeom prst="rect">
            <a:avLst/>
          </a:prstGeom>
          <a:noFill/>
          <a:ln/>
        </p:spPr>
        <p:txBody>
          <a:bodyPr wrap="square" lIns="0" tIns="0" rIns="0" bIns="0" rtlCol="0" anchor="t"/>
          <a:lstStyle/>
          <a:p>
            <a:pPr marL="0" indent="0">
              <a:lnSpc>
                <a:spcPts val="3000"/>
              </a:lnSpc>
              <a:buNone/>
            </a:pPr>
            <a:r>
              <a:rPr lang="en-US" sz="2700" b="1" dirty="0">
                <a:solidFill>
                  <a:srgbClr val="1F5961"/>
                </a:solidFill>
                <a:latin typeface="ui-sans-serif" pitchFamily="34" charset="0"/>
                <a:ea typeface="ui-sans-serif" pitchFamily="34" charset="-122"/>
                <a:cs typeface="ui-sans-serif" pitchFamily="34" charset="-120"/>
              </a:rPr>
              <a:t>66,8%</a:t>
            </a:r>
            <a:endParaRPr lang="en-US" sz="2700" dirty="0"/>
          </a:p>
        </p:txBody>
      </p:sp>
      <p:sp>
        <p:nvSpPr>
          <p:cNvPr id="15" name="Text 13"/>
          <p:cNvSpPr/>
          <p:nvPr/>
        </p:nvSpPr>
        <p:spPr>
          <a:xfrm>
            <a:off x="780901" y="2978795"/>
            <a:ext cx="1330264" cy="190500"/>
          </a:xfrm>
          <a:prstGeom prst="rect">
            <a:avLst/>
          </a:prstGeom>
          <a:noFill/>
          <a:ln/>
        </p:spPr>
        <p:txBody>
          <a:bodyPr wrap="square" lIns="0" tIns="0" rIns="0" bIns="0" rtlCol="0" anchor="t"/>
          <a:lstStyle/>
          <a:p>
            <a:pPr marL="0" indent="0">
              <a:lnSpc>
                <a:spcPts val="1500"/>
              </a:lnSpc>
              <a:buNone/>
            </a:pPr>
            <a:r>
              <a:rPr lang="en-US" sz="1050" dirty="0">
                <a:solidFill>
                  <a:srgbClr val="5F7D82"/>
                </a:solidFill>
                <a:latin typeface="ui-sans-serif" pitchFamily="34" charset="0"/>
                <a:ea typeface="ui-sans-serif" pitchFamily="34" charset="-122"/>
                <a:cs typeface="ui-sans-serif" pitchFamily="34" charset="-120"/>
              </a:rPr>
              <a:t>P25</a:t>
            </a:r>
            <a:endParaRPr lang="en-US" sz="1050" dirty="0"/>
          </a:p>
        </p:txBody>
      </p:sp>
      <p:sp>
        <p:nvSpPr>
          <p:cNvPr id="16" name="Text 14"/>
          <p:cNvSpPr/>
          <p:nvPr/>
        </p:nvSpPr>
        <p:spPr>
          <a:xfrm>
            <a:off x="780901" y="3169295"/>
            <a:ext cx="1330264" cy="342900"/>
          </a:xfrm>
          <a:prstGeom prst="rect">
            <a:avLst/>
          </a:prstGeom>
          <a:noFill/>
          <a:ln/>
        </p:spPr>
        <p:txBody>
          <a:bodyPr wrap="square" lIns="0" tIns="0" rIns="0" bIns="0" rtlCol="0" anchor="t"/>
          <a:lstStyle/>
          <a:p>
            <a:pPr marL="0" indent="0">
              <a:lnSpc>
                <a:spcPts val="2700"/>
              </a:lnSpc>
              <a:buNone/>
            </a:pPr>
            <a:r>
              <a:rPr lang="en-US" sz="2250" b="1" dirty="0">
                <a:solidFill>
                  <a:srgbClr val="1F5961"/>
                </a:solidFill>
                <a:latin typeface="ui-sans-serif" pitchFamily="34" charset="0"/>
                <a:ea typeface="ui-sans-serif" pitchFamily="34" charset="-122"/>
                <a:cs typeface="ui-sans-serif" pitchFamily="34" charset="-120"/>
              </a:rPr>
              <a:t>55,5%</a:t>
            </a:r>
            <a:endParaRPr lang="en-US" sz="2250" dirty="0"/>
          </a:p>
        </p:txBody>
      </p:sp>
      <p:sp>
        <p:nvSpPr>
          <p:cNvPr id="17" name="Text 15"/>
          <p:cNvSpPr/>
          <p:nvPr/>
        </p:nvSpPr>
        <p:spPr>
          <a:xfrm>
            <a:off x="2561332" y="2978795"/>
            <a:ext cx="1330416" cy="190500"/>
          </a:xfrm>
          <a:prstGeom prst="rect">
            <a:avLst/>
          </a:prstGeom>
          <a:noFill/>
          <a:ln/>
        </p:spPr>
        <p:txBody>
          <a:bodyPr wrap="square" lIns="0" tIns="0" rIns="0" bIns="0" rtlCol="0" anchor="t"/>
          <a:lstStyle/>
          <a:p>
            <a:pPr marL="0" indent="0">
              <a:lnSpc>
                <a:spcPts val="1500"/>
              </a:lnSpc>
              <a:buNone/>
            </a:pPr>
            <a:r>
              <a:rPr lang="en-US" sz="1050" dirty="0">
                <a:solidFill>
                  <a:srgbClr val="5F7D82"/>
                </a:solidFill>
                <a:latin typeface="ui-sans-serif" pitchFamily="34" charset="0"/>
                <a:ea typeface="ui-sans-serif" pitchFamily="34" charset="-122"/>
                <a:cs typeface="ui-sans-serif" pitchFamily="34" charset="-120"/>
              </a:rPr>
              <a:t>P75</a:t>
            </a:r>
            <a:endParaRPr lang="en-US" sz="1050" dirty="0"/>
          </a:p>
        </p:txBody>
      </p:sp>
      <p:sp>
        <p:nvSpPr>
          <p:cNvPr id="18" name="Text 16"/>
          <p:cNvSpPr/>
          <p:nvPr/>
        </p:nvSpPr>
        <p:spPr>
          <a:xfrm>
            <a:off x="2561332" y="3169295"/>
            <a:ext cx="1330416" cy="342900"/>
          </a:xfrm>
          <a:prstGeom prst="rect">
            <a:avLst/>
          </a:prstGeom>
          <a:noFill/>
          <a:ln/>
        </p:spPr>
        <p:txBody>
          <a:bodyPr wrap="square" lIns="0" tIns="0" rIns="0" bIns="0" rtlCol="0" anchor="t"/>
          <a:lstStyle/>
          <a:p>
            <a:pPr marL="0" indent="0">
              <a:lnSpc>
                <a:spcPts val="2700"/>
              </a:lnSpc>
              <a:buNone/>
            </a:pPr>
            <a:r>
              <a:rPr lang="en-US" sz="2250" b="1" dirty="0">
                <a:solidFill>
                  <a:srgbClr val="1F5961"/>
                </a:solidFill>
                <a:latin typeface="ui-sans-serif" pitchFamily="34" charset="0"/>
                <a:ea typeface="ui-sans-serif" pitchFamily="34" charset="-122"/>
                <a:cs typeface="ui-sans-serif" pitchFamily="34" charset="-120"/>
              </a:rPr>
              <a:t>79,2%</a:t>
            </a:r>
            <a:endParaRPr lang="en-US" sz="2250" dirty="0"/>
          </a:p>
        </p:txBody>
      </p:sp>
      <p:sp>
        <p:nvSpPr>
          <p:cNvPr id="19" name="Text 17"/>
          <p:cNvSpPr/>
          <p:nvPr/>
        </p:nvSpPr>
        <p:spPr>
          <a:xfrm>
            <a:off x="618976" y="3849291"/>
            <a:ext cx="3408611" cy="383977"/>
          </a:xfrm>
          <a:prstGeom prst="rect">
            <a:avLst/>
          </a:prstGeom>
          <a:noFill/>
          <a:ln/>
        </p:spPr>
        <p:txBody>
          <a:bodyPr wrap="square" lIns="0" tIns="0" rIns="0" bIns="0" rtlCol="0" anchor="t"/>
          <a:lstStyle/>
          <a:p>
            <a:pPr marL="0" indent="0">
              <a:lnSpc>
                <a:spcPts val="1512"/>
              </a:lnSpc>
              <a:buNone/>
            </a:pPr>
            <a:r>
              <a:rPr lang="en-US" sz="1008" dirty="0">
                <a:solidFill>
                  <a:srgbClr val="5F7D82"/>
                </a:solidFill>
                <a:latin typeface="ui-sans-serif" pitchFamily="34" charset="0"/>
                <a:ea typeface="ui-sans-serif" pitchFamily="34" charset="-122"/>
                <a:cs typeface="ui-sans-serif" pitchFamily="34" charset="-120"/>
              </a:rPr>
              <a:t>La distribución no sigue una curva normal; solo el 10% inferior queda por debajo del 43,2%.</a:t>
            </a:r>
            <a:endParaRPr lang="en-US" sz="1008" dirty="0"/>
          </a:p>
        </p:txBody>
      </p:sp>
      <p:sp>
        <p:nvSpPr>
          <p:cNvPr id="20" name="Text 18"/>
          <p:cNvSpPr/>
          <p:nvPr/>
        </p:nvSpPr>
        <p:spPr>
          <a:xfrm>
            <a:off x="4716959" y="1396008"/>
            <a:ext cx="3807916" cy="533400"/>
          </a:xfrm>
          <a:prstGeom prst="rect">
            <a:avLst/>
          </a:prstGeom>
          <a:noFill/>
          <a:ln/>
        </p:spPr>
        <p:txBody>
          <a:bodyPr wrap="square" lIns="0" tIns="0" rIns="0" bIns="0" rtlCol="0" anchor="t"/>
          <a:lstStyle/>
          <a:p>
            <a:pPr marL="0" indent="0">
              <a:lnSpc>
                <a:spcPts val="2100"/>
              </a:lnSpc>
              <a:buNone/>
            </a:pPr>
            <a:r>
              <a:rPr lang="en-US" sz="1500" b="1" dirty="0">
                <a:solidFill>
                  <a:srgbClr val="1F5961"/>
                </a:solidFill>
                <a:latin typeface="ui-sans-serif" pitchFamily="34" charset="0"/>
                <a:ea typeface="ui-sans-serif" pitchFamily="34" charset="-122"/>
                <a:cs typeface="ui-sans-serif" pitchFamily="34" charset="-120"/>
              </a:rPr>
              <a:t>Qué formas aparecen con más fuerza</a:t>
            </a:r>
            <a:endParaRPr lang="en-US" sz="1500" dirty="0"/>
          </a:p>
        </p:txBody>
      </p:sp>
      <p:sp>
        <p:nvSpPr>
          <p:cNvPr id="21" name="Text 19"/>
          <p:cNvSpPr/>
          <p:nvPr/>
        </p:nvSpPr>
        <p:spPr>
          <a:xfrm>
            <a:off x="4716959" y="2081808"/>
            <a:ext cx="3807916" cy="2476500"/>
          </a:xfrm>
          <a:prstGeom prst="rect">
            <a:avLst/>
          </a:prstGeom>
          <a:noFill/>
          <a:ln/>
        </p:spPr>
        <p:txBody>
          <a:bodyPr wrap="square" lIns="0" tIns="0" rIns="0" bIns="0" rtlCol="0" anchor="t"/>
          <a:lstStyle/>
          <a:p>
            <a:pPr marL="342900" indent="-342900">
              <a:lnSpc>
                <a:spcPts val="2100"/>
              </a:lnSpc>
              <a:buSzPct val="100000"/>
              <a:buChar char="•"/>
            </a:pPr>
            <a:r>
              <a:rPr lang="en-US" sz="1200" b="1" dirty="0">
                <a:solidFill>
                  <a:srgbClr val="335A61"/>
                </a:solidFill>
                <a:latin typeface="ui-sans-serif" pitchFamily="34" charset="0"/>
                <a:ea typeface="ui-sans-serif" pitchFamily="34" charset="-122"/>
                <a:cs typeface="ui-sans-serif" pitchFamily="34" charset="-120"/>
              </a:rPr>
              <a:t>Culpabilización por expresar malestar:</a:t>
            </a:r>
            <a:r>
              <a:rPr lang="en-US" sz="1200" dirty="0">
                <a:solidFill>
                  <a:srgbClr val="335A61"/>
                </a:solidFill>
                <a:latin typeface="ui-sans-serif" pitchFamily="34" charset="0"/>
                <a:ea typeface="ui-sans-serif" pitchFamily="34" charset="-122"/>
                <a:cs typeface="ui-sans-serif" pitchFamily="34" charset="-120"/>
              </a:rPr>
              <a:t> ítem 8, media 9,32.</a:t>
            </a:r>
            <a:endParaRPr lang="en-US" sz="1200" dirty="0"/>
          </a:p>
          <a:p>
            <a:pPr marL="342900" indent="-342900">
              <a:lnSpc>
                <a:spcPts val="2100"/>
              </a:lnSpc>
              <a:buSzPct val="100000"/>
              <a:buChar char="•"/>
            </a:pPr>
            <a:r>
              <a:rPr lang="en-US" sz="1200" b="1" dirty="0">
                <a:solidFill>
                  <a:srgbClr val="335A61"/>
                </a:solidFill>
                <a:latin typeface="ui-sans-serif" pitchFamily="34" charset="0"/>
                <a:ea typeface="ui-sans-serif" pitchFamily="34" charset="-122"/>
                <a:cs typeface="ui-sans-serif" pitchFamily="34" charset="-120"/>
              </a:rPr>
              <a:t>Gaslighting / cuestionamiento de la realidad:</a:t>
            </a:r>
            <a:r>
              <a:rPr lang="en-US" sz="1200" dirty="0">
                <a:solidFill>
                  <a:srgbClr val="335A61"/>
                </a:solidFill>
                <a:latin typeface="ui-sans-serif" pitchFamily="34" charset="0"/>
                <a:ea typeface="ui-sans-serif" pitchFamily="34" charset="-122"/>
                <a:cs typeface="ui-sans-serif" pitchFamily="34" charset="-120"/>
              </a:rPr>
              <a:t> ítem 28, media 9,06; ítem 3, media 9,04.</a:t>
            </a:r>
            <a:endParaRPr lang="en-US" sz="1200" dirty="0"/>
          </a:p>
          <a:p>
            <a:pPr marL="342900" indent="-342900">
              <a:lnSpc>
                <a:spcPts val="2100"/>
              </a:lnSpc>
              <a:buSzPct val="100000"/>
              <a:buChar char="•"/>
            </a:pPr>
            <a:r>
              <a:rPr lang="en-US" sz="1200" b="1" dirty="0">
                <a:solidFill>
                  <a:srgbClr val="335A61"/>
                </a:solidFill>
                <a:latin typeface="ui-sans-serif" pitchFamily="34" charset="0"/>
                <a:ea typeface="ui-sans-serif" pitchFamily="34" charset="-122"/>
                <a:cs typeface="ui-sans-serif" pitchFamily="34" charset="-120"/>
              </a:rPr>
              <a:t>Desrespeto de límites personales:</a:t>
            </a:r>
            <a:r>
              <a:rPr lang="en-US" sz="1200" dirty="0">
                <a:solidFill>
                  <a:srgbClr val="335A61"/>
                </a:solidFill>
                <a:latin typeface="ui-sans-serif" pitchFamily="34" charset="0"/>
                <a:ea typeface="ui-sans-serif" pitchFamily="34" charset="-122"/>
                <a:cs typeface="ui-sans-serif" pitchFamily="34" charset="-120"/>
              </a:rPr>
              <a:t> ítem 6, media 8,91.</a:t>
            </a:r>
            <a:endParaRPr lang="en-US" sz="1200" dirty="0"/>
          </a:p>
          <a:p>
            <a:pPr marL="342900" indent="-342900">
              <a:lnSpc>
                <a:spcPts val="2100"/>
              </a:lnSpc>
              <a:buSzPct val="100000"/>
              <a:buChar char="•"/>
            </a:pPr>
            <a:r>
              <a:rPr lang="en-US" sz="1200" b="1" dirty="0">
                <a:solidFill>
                  <a:srgbClr val="335A61"/>
                </a:solidFill>
                <a:latin typeface="ui-sans-serif" pitchFamily="34" charset="0"/>
                <a:ea typeface="ui-sans-serif" pitchFamily="34" charset="-122"/>
                <a:cs typeface="ui-sans-serif" pitchFamily="34" charset="-120"/>
              </a:rPr>
              <a:t>Menor puntuación:</a:t>
            </a:r>
            <a:r>
              <a:rPr lang="en-US" sz="1200" dirty="0">
                <a:solidFill>
                  <a:srgbClr val="335A61"/>
                </a:solidFill>
                <a:latin typeface="ui-sans-serif" pitchFamily="34" charset="0"/>
                <a:ea typeface="ui-sans-serif" pitchFamily="34" charset="-122"/>
                <a:cs typeface="ui-sans-serif" pitchFamily="34" charset="-120"/>
              </a:rPr>
              <a:t> ítem 44, media 2,50.</a:t>
            </a:r>
            <a:endParaRPr lang="en-US" sz="1200" dirty="0"/>
          </a:p>
        </p:txBody>
      </p:sp>
      <p:sp>
        <p:nvSpPr>
          <p:cNvPr id="22" name="Text 20"/>
          <p:cNvSpPr/>
          <p:nvPr/>
        </p:nvSpPr>
        <p:spPr>
          <a:xfrm>
            <a:off x="4591150" y="3977233"/>
            <a:ext cx="3807916" cy="685800"/>
          </a:xfrm>
          <a:prstGeom prst="rect">
            <a:avLst/>
          </a:prstGeom>
          <a:noFill/>
          <a:ln/>
        </p:spPr>
        <p:txBody>
          <a:bodyPr wrap="square" lIns="0" tIns="0" rIns="0" bIns="0" rtlCol="0" anchor="t"/>
          <a:lstStyle/>
          <a:p>
            <a:pPr marL="0" indent="0">
              <a:lnSpc>
                <a:spcPts val="1800"/>
              </a:lnSpc>
              <a:buNone/>
            </a:pPr>
            <a:r>
              <a:rPr lang="en-US" sz="1200" dirty="0">
                <a:solidFill>
                  <a:srgbClr val="335A61"/>
                </a:solidFill>
                <a:latin typeface="ui-sans-serif" pitchFamily="34" charset="0"/>
                <a:ea typeface="ui-sans-serif" pitchFamily="34" charset="-122"/>
                <a:cs typeface="ui-sans-serif" pitchFamily="34" charset="-120"/>
              </a:rPr>
              <a:t>Predominan formas de abuso psicológico sutil, sofisticado y erosivo, más que coerción física o amenazas directas visibles.</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FBFB"/>
        </a:solidFill>
        <a:effectLst/>
      </p:bgPr>
    </p:bg>
    <p:spTree>
      <p:nvGrpSpPr>
        <p:cNvPr id="1" name=""/>
        <p:cNvGrpSpPr/>
        <p:nvPr/>
      </p:nvGrpSpPr>
      <p:grpSpPr>
        <a:xfrm>
          <a:off x="0" y="0"/>
          <a:ext cx="0" cy="0"/>
          <a:chOff x="0" y="0"/>
          <a:chExt cx="0" cy="0"/>
        </a:xfrm>
      </p:grpSpPr>
      <p:sp>
        <p:nvSpPr>
          <p:cNvPr id="2" name="Text 0"/>
          <p:cNvSpPr/>
          <p:nvPr/>
        </p:nvSpPr>
        <p:spPr>
          <a:xfrm>
            <a:off x="426690" y="-144512"/>
            <a:ext cx="2034332" cy="254496"/>
          </a:xfrm>
          <a:prstGeom prst="roundRect">
            <a:avLst>
              <a:gd name="adj" fmla="val 35893908"/>
            </a:avLst>
          </a:prstGeom>
          <a:solidFill>
            <a:srgbClr val="1F5961">
              <a:alpha val="8000"/>
            </a:srgbClr>
          </a:solidFill>
          <a:ln/>
        </p:spPr>
        <p:txBody>
          <a:bodyPr wrap="square" lIns="106680" tIns="106680" rIns="106680" bIns="106680" rtlCol="0" anchor="t">
            <a:normAutofit fontScale="25000" lnSpcReduction="20000"/>
          </a:bodyPr>
          <a:lstStyle/>
          <a:p>
            <a:pPr marL="0" indent="0" algn="l">
              <a:buNone/>
            </a:pPr>
            <a:r>
              <a:rPr lang="en-US" sz="936" b="1" dirty="0">
                <a:solidFill>
                  <a:srgbClr val="1F5961"/>
                </a:solidFill>
                <a:latin typeface="ui-sans-serif" pitchFamily="34" charset="0"/>
                <a:ea typeface="ui-sans-serif" pitchFamily="34" charset="-122"/>
                <a:cs typeface="ui-sans-serif" pitchFamily="34" charset="-120"/>
              </a:rPr>
              <a:t>Correlaciones entre ítems</a:t>
            </a:r>
            <a:endParaRPr lang="en-US" sz="936" dirty="0"/>
          </a:p>
        </p:txBody>
      </p:sp>
      <p:sp>
        <p:nvSpPr>
          <p:cNvPr id="4" name="Text 2"/>
          <p:cNvSpPr/>
          <p:nvPr/>
        </p:nvSpPr>
        <p:spPr>
          <a:xfrm>
            <a:off x="618976" y="3365599"/>
            <a:ext cx="1126480" cy="1745456"/>
          </a:xfrm>
          <a:prstGeom prst="roundRect">
            <a:avLst>
              <a:gd name="adj" fmla="val 146112"/>
            </a:avLst>
          </a:prstGeom>
          <a:solidFill>
            <a:srgbClr val="FFFFFF">
              <a:alpha val="78000"/>
            </a:srgbClr>
          </a:solidFill>
          <a:ln w="9525">
            <a:solidFill>
              <a:srgbClr val="11343B"/>
            </a:solidFill>
          </a:ln>
        </p:spPr>
        <p:txBody>
          <a:bodyPr wrap="none" lIns="0" tIns="0" rIns="0" bIns="0" rtlCol="0" anchor="ctr">
            <a:normAutofit/>
          </a:bodyPr>
          <a:lstStyle/>
          <a:p>
            <a:pPr marL="0" indent="0">
              <a:buNone/>
            </a:pPr>
            <a:endParaRPr lang="en-US" dirty="0"/>
          </a:p>
        </p:txBody>
      </p:sp>
      <p:sp>
        <p:nvSpPr>
          <p:cNvPr id="5" name="Text 3"/>
          <p:cNvSpPr/>
          <p:nvPr/>
        </p:nvSpPr>
        <p:spPr>
          <a:xfrm>
            <a:off x="1887091" y="3347194"/>
            <a:ext cx="1126629" cy="1745456"/>
          </a:xfrm>
          <a:prstGeom prst="roundRect">
            <a:avLst>
              <a:gd name="adj" fmla="val 146092"/>
            </a:avLst>
          </a:prstGeom>
          <a:solidFill>
            <a:srgbClr val="FFFFFF">
              <a:alpha val="78000"/>
            </a:srgbClr>
          </a:solidFill>
          <a:ln w="9525">
            <a:solidFill>
              <a:srgbClr val="11343B"/>
            </a:solidFill>
          </a:ln>
        </p:spPr>
        <p:txBody>
          <a:bodyPr wrap="none" lIns="0" tIns="0" rIns="0" bIns="0" rtlCol="0" anchor="ctr">
            <a:normAutofit/>
          </a:bodyPr>
          <a:lstStyle/>
          <a:p>
            <a:pPr marL="0" indent="0">
              <a:buNone/>
            </a:pPr>
            <a:endParaRPr lang="en-US" dirty="0"/>
          </a:p>
        </p:txBody>
      </p:sp>
      <p:sp>
        <p:nvSpPr>
          <p:cNvPr id="6" name="Text 4"/>
          <p:cNvSpPr/>
          <p:nvPr/>
        </p:nvSpPr>
        <p:spPr>
          <a:xfrm>
            <a:off x="3100685" y="3365599"/>
            <a:ext cx="1126480" cy="1745456"/>
          </a:xfrm>
          <a:prstGeom prst="roundRect">
            <a:avLst>
              <a:gd name="adj" fmla="val 146112"/>
            </a:avLst>
          </a:prstGeom>
          <a:solidFill>
            <a:srgbClr val="FFFFFF">
              <a:alpha val="78000"/>
            </a:srgbClr>
          </a:solidFill>
          <a:ln w="9525">
            <a:solidFill>
              <a:srgbClr val="11343B"/>
            </a:solidFill>
          </a:ln>
        </p:spPr>
        <p:txBody>
          <a:bodyPr wrap="none" lIns="0" tIns="0" rIns="0" bIns="0" rtlCol="0" anchor="ctr">
            <a:normAutofit/>
          </a:bodyPr>
          <a:lstStyle/>
          <a:p>
            <a:pPr marL="0" indent="0">
              <a:buNone/>
            </a:pPr>
            <a:endParaRPr lang="en-US" dirty="0"/>
          </a:p>
        </p:txBody>
      </p:sp>
      <p:sp>
        <p:nvSpPr>
          <p:cNvPr id="8" name="Text 6"/>
          <p:cNvSpPr/>
          <p:nvPr/>
        </p:nvSpPr>
        <p:spPr>
          <a:xfrm>
            <a:off x="426690" y="262384"/>
            <a:ext cx="8456432" cy="487710"/>
          </a:xfrm>
          <a:prstGeom prst="rect">
            <a:avLst/>
          </a:prstGeom>
          <a:noFill/>
          <a:ln/>
        </p:spPr>
        <p:txBody>
          <a:bodyPr wrap="square" lIns="0" tIns="0" rIns="0" bIns="0" rtlCol="0" anchor="t"/>
          <a:lstStyle/>
          <a:p>
            <a:pPr marL="0" indent="0">
              <a:lnSpc>
                <a:spcPts val="3840"/>
              </a:lnSpc>
              <a:buNone/>
            </a:pPr>
            <a:r>
              <a:rPr lang="en-US" sz="3840" dirty="0">
                <a:solidFill>
                  <a:srgbClr val="12333A"/>
                </a:solidFill>
                <a:latin typeface="ui-sans-serif" pitchFamily="34" charset="0"/>
                <a:ea typeface="ui-sans-serif" pitchFamily="34" charset="-122"/>
                <a:cs typeface="ui-sans-serif" pitchFamily="34" charset="-120"/>
              </a:rPr>
              <a:t>El patrón no es aislado: co-ocurre</a:t>
            </a:r>
            <a:endParaRPr lang="en-US" sz="3840" dirty="0"/>
          </a:p>
        </p:txBody>
      </p:sp>
      <p:sp>
        <p:nvSpPr>
          <p:cNvPr id="9" name="Text 7"/>
          <p:cNvSpPr/>
          <p:nvPr/>
        </p:nvSpPr>
        <p:spPr>
          <a:xfrm>
            <a:off x="618976" y="1231999"/>
            <a:ext cx="3680505" cy="266700"/>
          </a:xfrm>
          <a:prstGeom prst="rect">
            <a:avLst/>
          </a:prstGeom>
          <a:noFill/>
          <a:ln/>
        </p:spPr>
        <p:txBody>
          <a:bodyPr wrap="square" lIns="0" tIns="0" rIns="0" bIns="0" rtlCol="0" anchor="t"/>
          <a:lstStyle/>
          <a:p>
            <a:pPr marL="0" indent="0">
              <a:lnSpc>
                <a:spcPts val="2100"/>
              </a:lnSpc>
              <a:buNone/>
            </a:pPr>
            <a:r>
              <a:rPr lang="en-US" sz="1500" b="1" dirty="0">
                <a:solidFill>
                  <a:srgbClr val="1F5961"/>
                </a:solidFill>
                <a:latin typeface="ui-sans-serif" pitchFamily="34" charset="0"/>
                <a:ea typeface="ui-sans-serif" pitchFamily="34" charset="-122"/>
                <a:cs typeface="ui-sans-serif" pitchFamily="34" charset="-120"/>
              </a:rPr>
              <a:t>Lectura sencilla de la matriz</a:t>
            </a:r>
            <a:endParaRPr lang="en-US" sz="1500" dirty="0"/>
          </a:p>
        </p:txBody>
      </p:sp>
      <p:sp>
        <p:nvSpPr>
          <p:cNvPr id="10" name="Text 8"/>
          <p:cNvSpPr/>
          <p:nvPr/>
        </p:nvSpPr>
        <p:spPr>
          <a:xfrm>
            <a:off x="618976" y="1651099"/>
            <a:ext cx="3608338" cy="1524000"/>
          </a:xfrm>
          <a:prstGeom prst="rect">
            <a:avLst/>
          </a:prstGeom>
          <a:noFill/>
          <a:ln/>
        </p:spPr>
        <p:txBody>
          <a:bodyPr wrap="square" lIns="0" tIns="0" rIns="0" bIns="0" rtlCol="0" anchor="t"/>
          <a:lstStyle/>
          <a:p>
            <a:pPr marL="0" indent="0">
              <a:lnSpc>
                <a:spcPts val="2400"/>
              </a:lnSpc>
              <a:buNone/>
            </a:pPr>
            <a:r>
              <a:rPr lang="en-US" sz="1200" dirty="0">
                <a:solidFill>
                  <a:srgbClr val="335A61"/>
                </a:solidFill>
                <a:latin typeface="ui-sans-serif" pitchFamily="34" charset="0"/>
                <a:ea typeface="ui-sans-serif" pitchFamily="34" charset="-122"/>
                <a:cs typeface="ui-sans-serif" pitchFamily="34" charset="-120"/>
              </a:rPr>
              <a:t>La práctica totalidad de los pares de ítems presenta correlaciones positivas. Cuando aparecen la culpabilización, el control o el gaslighting, suelen venir acompañados de otras formas de abuso emocional.</a:t>
            </a:r>
            <a:endParaRPr lang="en-US" sz="1200" dirty="0"/>
          </a:p>
        </p:txBody>
      </p:sp>
      <p:sp>
        <p:nvSpPr>
          <p:cNvPr id="11" name="Text 9"/>
          <p:cNvSpPr/>
          <p:nvPr/>
        </p:nvSpPr>
        <p:spPr>
          <a:xfrm>
            <a:off x="780901" y="3512195"/>
            <a:ext cx="802630" cy="381000"/>
          </a:xfrm>
          <a:prstGeom prst="rect">
            <a:avLst/>
          </a:prstGeom>
          <a:noFill/>
          <a:ln/>
        </p:spPr>
        <p:txBody>
          <a:bodyPr wrap="square" lIns="0" tIns="0" rIns="0" bIns="0" rtlCol="0" anchor="t"/>
          <a:lstStyle/>
          <a:p>
            <a:pPr marL="0" indent="0" algn="ctr">
              <a:lnSpc>
                <a:spcPts val="1500"/>
              </a:lnSpc>
              <a:buNone/>
            </a:pPr>
            <a:r>
              <a:rPr lang="en-US" sz="1050" dirty="0">
                <a:solidFill>
                  <a:srgbClr val="5F7D82"/>
                </a:solidFill>
                <a:latin typeface="ui-sans-serif" pitchFamily="34" charset="0"/>
                <a:ea typeface="ui-sans-serif" pitchFamily="34" charset="-122"/>
                <a:cs typeface="ui-sans-serif" pitchFamily="34" charset="-120"/>
              </a:rPr>
              <a:t>Coherencia interna</a:t>
            </a:r>
            <a:endParaRPr lang="en-US" sz="1050" dirty="0"/>
          </a:p>
        </p:txBody>
      </p:sp>
      <p:sp>
        <p:nvSpPr>
          <p:cNvPr id="12" name="Text 10"/>
          <p:cNvSpPr/>
          <p:nvPr/>
        </p:nvSpPr>
        <p:spPr>
          <a:xfrm>
            <a:off x="772875" y="3893195"/>
            <a:ext cx="818683" cy="304800"/>
          </a:xfrm>
          <a:prstGeom prst="rect">
            <a:avLst/>
          </a:prstGeom>
          <a:noFill/>
          <a:ln/>
        </p:spPr>
        <p:txBody>
          <a:bodyPr wrap="square" lIns="0" tIns="0" rIns="0" bIns="0" rtlCol="0" anchor="t"/>
          <a:lstStyle/>
          <a:p>
            <a:pPr marL="0" indent="0" algn="ctr">
              <a:lnSpc>
                <a:spcPts val="2400"/>
              </a:lnSpc>
              <a:buNone/>
            </a:pPr>
            <a:r>
              <a:rPr lang="en-US" sz="1800" b="1" dirty="0">
                <a:solidFill>
                  <a:srgbClr val="1F5961"/>
                </a:solidFill>
                <a:latin typeface="ui-sans-serif" pitchFamily="34" charset="0"/>
                <a:ea typeface="ui-sans-serif" pitchFamily="34" charset="-122"/>
                <a:cs typeface="ui-sans-serif" pitchFamily="34" charset="-120"/>
              </a:rPr>
              <a:t>Alta</a:t>
            </a:r>
            <a:endParaRPr lang="en-US" sz="1800" dirty="0"/>
          </a:p>
        </p:txBody>
      </p:sp>
      <p:sp>
        <p:nvSpPr>
          <p:cNvPr id="13" name="Text 11"/>
          <p:cNvSpPr/>
          <p:nvPr/>
        </p:nvSpPr>
        <p:spPr>
          <a:xfrm>
            <a:off x="2021681" y="3512195"/>
            <a:ext cx="802779" cy="571500"/>
          </a:xfrm>
          <a:prstGeom prst="rect">
            <a:avLst/>
          </a:prstGeom>
          <a:noFill/>
          <a:ln/>
        </p:spPr>
        <p:txBody>
          <a:bodyPr wrap="square" lIns="0" tIns="0" rIns="0" bIns="0" rtlCol="0" anchor="t"/>
          <a:lstStyle/>
          <a:p>
            <a:pPr marL="0" indent="0" algn="ctr">
              <a:lnSpc>
                <a:spcPts val="1500"/>
              </a:lnSpc>
              <a:buNone/>
            </a:pPr>
            <a:r>
              <a:rPr lang="en-US" sz="1050" dirty="0">
                <a:solidFill>
                  <a:srgbClr val="5F7D82"/>
                </a:solidFill>
                <a:latin typeface="ui-sans-serif" pitchFamily="34" charset="0"/>
                <a:ea typeface="ui-sans-serif" pitchFamily="34" charset="-122"/>
                <a:cs typeface="ui-sans-serif" pitchFamily="34" charset="-120"/>
              </a:rPr>
              <a:t>Dimensiones que más co-ocurren</a:t>
            </a:r>
            <a:endParaRPr lang="en-US" sz="1050" dirty="0"/>
          </a:p>
        </p:txBody>
      </p:sp>
      <p:sp>
        <p:nvSpPr>
          <p:cNvPr id="14" name="Text 12"/>
          <p:cNvSpPr/>
          <p:nvPr/>
        </p:nvSpPr>
        <p:spPr>
          <a:xfrm>
            <a:off x="2013653" y="4083695"/>
            <a:ext cx="818834" cy="304800"/>
          </a:xfrm>
          <a:prstGeom prst="rect">
            <a:avLst/>
          </a:prstGeom>
          <a:noFill/>
          <a:ln/>
        </p:spPr>
        <p:txBody>
          <a:bodyPr wrap="square" lIns="0" tIns="0" rIns="0" bIns="0" rtlCol="0" anchor="t"/>
          <a:lstStyle/>
          <a:p>
            <a:pPr marL="0" indent="0" algn="ctr">
              <a:lnSpc>
                <a:spcPts val="2400"/>
              </a:lnSpc>
              <a:buNone/>
            </a:pPr>
            <a:r>
              <a:rPr lang="en-US" sz="1800" b="1" dirty="0">
                <a:solidFill>
                  <a:srgbClr val="1F5961"/>
                </a:solidFill>
                <a:latin typeface="ui-sans-serif" pitchFamily="34" charset="0"/>
                <a:ea typeface="ui-sans-serif" pitchFamily="34" charset="-122"/>
                <a:cs typeface="ui-sans-serif" pitchFamily="34" charset="-120"/>
              </a:rPr>
              <a:t>3:</a:t>
            </a:r>
            <a:endParaRPr lang="en-US" sz="1800" dirty="0"/>
          </a:p>
        </p:txBody>
      </p:sp>
      <p:sp>
        <p:nvSpPr>
          <p:cNvPr id="15" name="Text 13"/>
          <p:cNvSpPr/>
          <p:nvPr/>
        </p:nvSpPr>
        <p:spPr>
          <a:xfrm>
            <a:off x="2021681" y="4388495"/>
            <a:ext cx="802779" cy="575965"/>
          </a:xfrm>
          <a:prstGeom prst="rect">
            <a:avLst/>
          </a:prstGeom>
          <a:noFill/>
          <a:ln/>
        </p:spPr>
        <p:txBody>
          <a:bodyPr wrap="square" lIns="0" tIns="0" rIns="0" bIns="0" rtlCol="0" anchor="t"/>
          <a:lstStyle/>
          <a:p>
            <a:pPr marL="0" indent="0" algn="ctr">
              <a:lnSpc>
                <a:spcPts val="1512"/>
              </a:lnSpc>
              <a:buNone/>
            </a:pPr>
            <a:r>
              <a:rPr lang="en-US" sz="1008" dirty="0">
                <a:solidFill>
                  <a:srgbClr val="5F7D82"/>
                </a:solidFill>
                <a:latin typeface="ui-sans-serif" pitchFamily="34" charset="0"/>
                <a:ea typeface="ui-sans-serif" pitchFamily="34" charset="-122"/>
                <a:cs typeface="ui-sans-serif" pitchFamily="34" charset="-120"/>
              </a:rPr>
              <a:t>culpa, control, gaslighting</a:t>
            </a:r>
            <a:endParaRPr lang="en-US" sz="1008" dirty="0"/>
          </a:p>
        </p:txBody>
      </p:sp>
      <p:sp>
        <p:nvSpPr>
          <p:cNvPr id="16" name="Text 14"/>
          <p:cNvSpPr/>
          <p:nvPr/>
        </p:nvSpPr>
        <p:spPr>
          <a:xfrm>
            <a:off x="3262610" y="3512195"/>
            <a:ext cx="802630" cy="762000"/>
          </a:xfrm>
          <a:prstGeom prst="rect">
            <a:avLst/>
          </a:prstGeom>
          <a:noFill/>
          <a:ln/>
        </p:spPr>
        <p:txBody>
          <a:bodyPr wrap="square" lIns="0" tIns="0" rIns="0" bIns="0" rtlCol="0" anchor="t"/>
          <a:lstStyle/>
          <a:p>
            <a:pPr marL="0" indent="0" algn="ctr">
              <a:lnSpc>
                <a:spcPts val="1500"/>
              </a:lnSpc>
              <a:buNone/>
            </a:pPr>
            <a:r>
              <a:rPr lang="en-US" sz="1050" dirty="0">
                <a:solidFill>
                  <a:srgbClr val="5F7D82"/>
                </a:solidFill>
                <a:latin typeface="ui-sans-serif" pitchFamily="34" charset="0"/>
                <a:ea typeface="ui-sans-serif" pitchFamily="34" charset="-122"/>
                <a:cs typeface="ui-sans-serif" pitchFamily="34" charset="-120"/>
              </a:rPr>
              <a:t>Conductas menos ligadas al resto</a:t>
            </a:r>
            <a:endParaRPr lang="en-US" sz="1050" dirty="0"/>
          </a:p>
        </p:txBody>
      </p:sp>
      <p:sp>
        <p:nvSpPr>
          <p:cNvPr id="17" name="Text 15"/>
          <p:cNvSpPr/>
          <p:nvPr/>
        </p:nvSpPr>
        <p:spPr>
          <a:xfrm>
            <a:off x="3254584" y="4274195"/>
            <a:ext cx="885616" cy="304800"/>
          </a:xfrm>
          <a:prstGeom prst="rect">
            <a:avLst/>
          </a:prstGeom>
          <a:noFill/>
          <a:ln/>
        </p:spPr>
        <p:txBody>
          <a:bodyPr wrap="square" lIns="0" tIns="0" rIns="0" bIns="0" rtlCol="0" anchor="t"/>
          <a:lstStyle/>
          <a:p>
            <a:pPr marL="0" indent="0" algn="ctr">
              <a:lnSpc>
                <a:spcPts val="2400"/>
              </a:lnSpc>
              <a:buNone/>
            </a:pPr>
            <a:r>
              <a:rPr lang="en-US" sz="1800" b="1" dirty="0">
                <a:solidFill>
                  <a:srgbClr val="1F5961"/>
                </a:solidFill>
                <a:latin typeface="ui-sans-serif" pitchFamily="34" charset="0"/>
                <a:ea typeface="ui-sans-serif" pitchFamily="34" charset="-122"/>
                <a:cs typeface="ui-sans-serif" pitchFamily="34" charset="-120"/>
              </a:rPr>
              <a:t>Extremas</a:t>
            </a:r>
            <a:endParaRPr lang="en-US" sz="1800" dirty="0"/>
          </a:p>
        </p:txBody>
      </p:sp>
      <p:sp>
        <p:nvSpPr>
          <p:cNvPr id="18" name="Text 16"/>
          <p:cNvSpPr/>
          <p:nvPr/>
        </p:nvSpPr>
        <p:spPr>
          <a:xfrm>
            <a:off x="4916686" y="1231999"/>
            <a:ext cx="3680505" cy="266700"/>
          </a:xfrm>
          <a:prstGeom prst="rect">
            <a:avLst/>
          </a:prstGeom>
          <a:noFill/>
          <a:ln/>
        </p:spPr>
        <p:txBody>
          <a:bodyPr wrap="square" lIns="0" tIns="0" rIns="0" bIns="0" rtlCol="0" anchor="t"/>
          <a:lstStyle/>
          <a:p>
            <a:pPr marL="0" indent="0">
              <a:lnSpc>
                <a:spcPts val="2100"/>
              </a:lnSpc>
              <a:buNone/>
            </a:pPr>
            <a:r>
              <a:rPr lang="en-US" sz="1500" b="1" dirty="0">
                <a:solidFill>
                  <a:srgbClr val="1F5961"/>
                </a:solidFill>
                <a:latin typeface="ui-sans-serif" pitchFamily="34" charset="0"/>
                <a:ea typeface="ui-sans-serif" pitchFamily="34" charset="-122"/>
                <a:cs typeface="ui-sans-serif" pitchFamily="34" charset="-120"/>
              </a:rPr>
              <a:t>Idea para explicarlo oralmente</a:t>
            </a:r>
            <a:endParaRPr lang="en-US" sz="1500" dirty="0"/>
          </a:p>
        </p:txBody>
      </p:sp>
      <p:sp>
        <p:nvSpPr>
          <p:cNvPr id="19" name="Text 17"/>
          <p:cNvSpPr/>
          <p:nvPr/>
        </p:nvSpPr>
        <p:spPr>
          <a:xfrm>
            <a:off x="4916686" y="1651099"/>
            <a:ext cx="3608338" cy="1524000"/>
          </a:xfrm>
          <a:prstGeom prst="rect">
            <a:avLst/>
          </a:prstGeom>
          <a:noFill/>
          <a:ln/>
        </p:spPr>
        <p:txBody>
          <a:bodyPr wrap="square" lIns="0" tIns="0" rIns="0" bIns="0" rtlCol="0" anchor="t"/>
          <a:lstStyle/>
          <a:p>
            <a:pPr marL="0" indent="0">
              <a:lnSpc>
                <a:spcPts val="2400"/>
              </a:lnSpc>
              <a:buNone/>
            </a:pPr>
            <a:r>
              <a:rPr lang="en-US" sz="1350" dirty="0">
                <a:solidFill>
                  <a:srgbClr val="335A61"/>
                </a:solidFill>
                <a:latin typeface="ui-sans-serif" pitchFamily="34" charset="0"/>
                <a:ea typeface="ui-sans-serif" pitchFamily="34" charset="-122"/>
                <a:cs typeface="ui-sans-serif" pitchFamily="34" charset="-120"/>
              </a:rPr>
              <a:t>No solemos ver un único gesto aislado. Vemos constelaciones: culpabilización, invalidación, cambios bruscos de actitud y erosión del criterio propio que aparecen juntos y se alimentan entre sí.</a:t>
            </a:r>
            <a:endParaRPr lang="en-US" sz="1350" dirty="0"/>
          </a:p>
        </p:txBody>
      </p:sp>
      <p:sp>
        <p:nvSpPr>
          <p:cNvPr id="20" name="Text 18"/>
          <p:cNvSpPr/>
          <p:nvPr/>
        </p:nvSpPr>
        <p:spPr>
          <a:xfrm>
            <a:off x="4916686" y="3365599"/>
            <a:ext cx="3608338" cy="575965"/>
          </a:xfrm>
          <a:prstGeom prst="rect">
            <a:avLst/>
          </a:prstGeom>
          <a:noFill/>
          <a:ln/>
        </p:spPr>
        <p:txBody>
          <a:bodyPr wrap="square" lIns="0" tIns="0" rIns="0" bIns="0" rtlCol="0" anchor="t"/>
          <a:lstStyle/>
          <a:p>
            <a:pPr marL="0" indent="0">
              <a:lnSpc>
                <a:spcPts val="1512"/>
              </a:lnSpc>
              <a:buNone/>
            </a:pPr>
            <a:r>
              <a:rPr lang="en-US" sz="1008" dirty="0">
                <a:solidFill>
                  <a:srgbClr val="5F7D82"/>
                </a:solidFill>
                <a:latin typeface="ui-sans-serif" pitchFamily="34" charset="0"/>
                <a:ea typeface="ui-sans-serif" pitchFamily="34" charset="-122"/>
                <a:cs typeface="ui-sans-serif" pitchFamily="34" charset="-120"/>
              </a:rPr>
              <a:t>Los ítems relacionados con amenazas físicas o conductas más extremas correlacionan algo menos con el resto.</a:t>
            </a:r>
            <a:endParaRPr lang="en-US" sz="1008"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BFB"/>
        </a:solidFill>
        <a:effectLst/>
      </p:bgPr>
    </p:bg>
    <p:spTree>
      <p:nvGrpSpPr>
        <p:cNvPr id="1" name=""/>
        <p:cNvGrpSpPr/>
        <p:nvPr/>
      </p:nvGrpSpPr>
      <p:grpSpPr>
        <a:xfrm>
          <a:off x="0" y="0"/>
          <a:ext cx="0" cy="0"/>
          <a:chOff x="0" y="0"/>
          <a:chExt cx="0" cy="0"/>
        </a:xfrm>
      </p:grpSpPr>
      <p:sp>
        <p:nvSpPr>
          <p:cNvPr id="2" name="Text 0"/>
          <p:cNvSpPr/>
          <p:nvPr/>
        </p:nvSpPr>
        <p:spPr>
          <a:xfrm>
            <a:off x="426690" y="-595759"/>
            <a:ext cx="1494681" cy="254496"/>
          </a:xfrm>
          <a:prstGeom prst="roundRect">
            <a:avLst>
              <a:gd name="adj" fmla="val 35893908"/>
            </a:avLst>
          </a:prstGeom>
          <a:solidFill>
            <a:srgbClr val="1F5961">
              <a:alpha val="8000"/>
            </a:srgbClr>
          </a:solidFill>
          <a:ln/>
        </p:spPr>
        <p:txBody>
          <a:bodyPr wrap="square" lIns="106680" tIns="106680" rIns="106680" bIns="106680" rtlCol="0" anchor="t">
            <a:normAutofit fontScale="25000" lnSpcReduction="20000"/>
          </a:bodyPr>
          <a:lstStyle/>
          <a:p>
            <a:pPr marL="0" indent="0" algn="l">
              <a:buNone/>
            </a:pPr>
            <a:r>
              <a:rPr lang="en-US" sz="936" b="1" dirty="0">
                <a:solidFill>
                  <a:srgbClr val="1F5961"/>
                </a:solidFill>
                <a:latin typeface="ui-sans-serif" pitchFamily="34" charset="0"/>
                <a:ea typeface="ui-sans-serif" pitchFamily="34" charset="-122"/>
                <a:cs typeface="ui-sans-serif" pitchFamily="34" charset="-120"/>
              </a:rPr>
              <a:t>Alcance territorial</a:t>
            </a:r>
            <a:endParaRPr lang="en-US" sz="936" dirty="0"/>
          </a:p>
        </p:txBody>
      </p:sp>
      <p:sp>
        <p:nvSpPr>
          <p:cNvPr id="4" name="Text 2"/>
          <p:cNvSpPr/>
          <p:nvPr/>
        </p:nvSpPr>
        <p:spPr>
          <a:xfrm>
            <a:off x="618976" y="4335066"/>
            <a:ext cx="3807916" cy="171450"/>
          </a:xfrm>
          <a:prstGeom prst="roundRect">
            <a:avLst>
              <a:gd name="adj" fmla="val 53280000"/>
            </a:avLst>
          </a:prstGeom>
          <a:solidFill>
            <a:srgbClr val="1F5961">
              <a:alpha val="8000"/>
            </a:srgbClr>
          </a:solidFill>
          <a:ln/>
        </p:spPr>
        <p:txBody>
          <a:bodyPr wrap="none" lIns="0" tIns="0" rIns="0" bIns="0" rtlCol="0" anchor="ctr">
            <a:normAutofit fontScale="47500" lnSpcReduction="20000"/>
          </a:bodyPr>
          <a:lstStyle/>
          <a:p>
            <a:pPr marL="0" indent="0">
              <a:buNone/>
            </a:pPr>
            <a:endParaRPr lang="en-US" dirty="0"/>
          </a:p>
        </p:txBody>
      </p:sp>
      <p:sp>
        <p:nvSpPr>
          <p:cNvPr id="5" name="Text 3"/>
          <p:cNvSpPr/>
          <p:nvPr/>
        </p:nvSpPr>
        <p:spPr>
          <a:xfrm>
            <a:off x="618976" y="4811316"/>
            <a:ext cx="3807916" cy="171450"/>
          </a:xfrm>
          <a:prstGeom prst="roundRect">
            <a:avLst>
              <a:gd name="adj" fmla="val 53280000"/>
            </a:avLst>
          </a:prstGeom>
          <a:solidFill>
            <a:srgbClr val="1F5961">
              <a:alpha val="8000"/>
            </a:srgbClr>
          </a:solidFill>
          <a:ln/>
        </p:spPr>
        <p:txBody>
          <a:bodyPr wrap="none" lIns="0" tIns="0" rIns="0" bIns="0" rtlCol="0" anchor="ctr">
            <a:normAutofit fontScale="47500" lnSpcReduction="20000"/>
          </a:bodyPr>
          <a:lstStyle/>
          <a:p>
            <a:pPr marL="0" indent="0">
              <a:buNone/>
            </a:pPr>
            <a:endParaRPr lang="en-US" dirty="0"/>
          </a:p>
        </p:txBody>
      </p:sp>
      <p:sp>
        <p:nvSpPr>
          <p:cNvPr id="6" name="Text 4"/>
          <p:cNvSpPr/>
          <p:nvPr/>
        </p:nvSpPr>
        <p:spPr>
          <a:xfrm>
            <a:off x="618976" y="5287566"/>
            <a:ext cx="3807916" cy="171450"/>
          </a:xfrm>
          <a:prstGeom prst="roundRect">
            <a:avLst>
              <a:gd name="adj" fmla="val 53280000"/>
            </a:avLst>
          </a:prstGeom>
          <a:solidFill>
            <a:srgbClr val="1F5961">
              <a:alpha val="8000"/>
            </a:srgbClr>
          </a:solidFill>
          <a:ln/>
        </p:spPr>
        <p:txBody>
          <a:bodyPr wrap="none" lIns="0" tIns="0" rIns="0" bIns="0" rtlCol="0" anchor="ctr">
            <a:normAutofit fontScale="47500" lnSpcReduction="20000"/>
          </a:bodyPr>
          <a:lstStyle/>
          <a:p>
            <a:pPr marL="0" indent="0">
              <a:buNone/>
            </a:pPr>
            <a:endParaRPr lang="en-US" dirty="0"/>
          </a:p>
        </p:txBody>
      </p:sp>
      <p:sp>
        <p:nvSpPr>
          <p:cNvPr id="8" name="Text 6"/>
          <p:cNvSpPr/>
          <p:nvPr/>
        </p:nvSpPr>
        <p:spPr>
          <a:xfrm>
            <a:off x="5116264" y="1687562"/>
            <a:ext cx="3408611" cy="940891"/>
          </a:xfrm>
          <a:prstGeom prst="roundRect">
            <a:avLst>
              <a:gd name="adj" fmla="val 174932"/>
            </a:avLst>
          </a:prstGeom>
          <a:solidFill>
            <a:srgbClr val="FFFFFF">
              <a:alpha val="78000"/>
            </a:srgbClr>
          </a:solidFill>
          <a:ln w="9525">
            <a:solidFill>
              <a:srgbClr val="11343B"/>
            </a:solidFill>
          </a:ln>
        </p:spPr>
        <p:txBody>
          <a:bodyPr wrap="none" lIns="0" tIns="0" rIns="0" bIns="0" rtlCol="0" anchor="ctr">
            <a:normAutofit/>
          </a:bodyPr>
          <a:lstStyle/>
          <a:p>
            <a:pPr marL="0" indent="0">
              <a:buNone/>
            </a:pPr>
            <a:endParaRPr lang="en-US"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618976" y="1687562"/>
          <a:ext cx="3807916" cy="2283951"/>
        </p:xfrm>
        <a:graphic>
          <a:graphicData uri="http://schemas.openxmlformats.org/drawingml/2006/table">
            <a:tbl>
              <a:tblPr/>
              <a:tblGrid>
                <a:gridCol w="1903958">
                  <a:extLst>
                    <a:ext uri="{9D8B030D-6E8A-4147-A177-3AD203B41FA5}">
                      <a16:colId xmlns:a16="http://schemas.microsoft.com/office/drawing/2014/main" val="20000"/>
                    </a:ext>
                  </a:extLst>
                </a:gridCol>
                <a:gridCol w="1903958">
                  <a:extLst>
                    <a:ext uri="{9D8B030D-6E8A-4147-A177-3AD203B41FA5}">
                      <a16:colId xmlns:a16="http://schemas.microsoft.com/office/drawing/2014/main" val="20001"/>
                    </a:ext>
                  </a:extLst>
                </a:gridCol>
              </a:tblGrid>
              <a:tr h="557101">
                <a:tc>
                  <a:txBody>
                    <a:bodyPr/>
                    <a:lstStyle/>
                    <a:p>
                      <a:pPr marL="0" indent="0" algn="l">
                        <a:buNone/>
                      </a:pPr>
                      <a:r>
                        <a:rPr lang="en-US" sz="1140" b="1" dirty="0">
                          <a:solidFill>
                            <a:srgbClr val="1F5961"/>
                          </a:solidFill>
                          <a:latin typeface="ui-sans-serif" pitchFamily="34" charset="0"/>
                          <a:ea typeface="ui-sans-serif" pitchFamily="34" charset="-122"/>
                          <a:cs typeface="ui-sans-serif" pitchFamily="34" charset="-120"/>
                        </a:rPr>
                        <a:t>Indicador</a:t>
                      </a:r>
                      <a:endParaRPr lang="en-US" sz="1140" dirty="0">
                        <a:latin typeface="ui-sans-serif" charset="0"/>
                        <a:ea typeface="ui-sans-serif" charset="0"/>
                        <a:cs typeface="ui-sans-serif" charset="0"/>
                      </a:endParaRPr>
                    </a:p>
                  </a:txBody>
                  <a:tcPr anchor="ctr">
                    <a:lnL w="0" cap="flat" cmpd="sng" algn="ctr">
                      <a:noFill/>
                    </a:lnL>
                    <a:lnR w="0" cap="flat" cmpd="sng" algn="ctr">
                      <a:noFill/>
                    </a:lnR>
                    <a:lnT w="0" cap="flat" cmpd="sng" algn="ctr">
                      <a:noFill/>
                    </a:lnT>
                    <a:lnB w="12700" cap="flat" cmpd="sng" algn="ctr">
                      <a:solidFill>
                        <a:srgbClr val="11343B"/>
                      </a:solidFill>
                      <a:prstDash val="solid"/>
                      <a:round/>
                      <a:headEnd type="none" w="med" len="med"/>
                      <a:tailEnd type="none" w="med" len="med"/>
                    </a:lnB>
                  </a:tcPr>
                </a:tc>
                <a:tc>
                  <a:txBody>
                    <a:bodyPr/>
                    <a:lstStyle/>
                    <a:p>
                      <a:pPr marL="0" indent="0" algn="l">
                        <a:buNone/>
                      </a:pPr>
                      <a:r>
                        <a:rPr lang="en-US" sz="1140" b="1" dirty="0">
                          <a:solidFill>
                            <a:srgbClr val="1F5961"/>
                          </a:solidFill>
                          <a:latin typeface="ui-sans-serif" pitchFamily="34" charset="0"/>
                          <a:ea typeface="ui-sans-serif" pitchFamily="34" charset="-122"/>
                          <a:cs typeface="ui-sans-serif" pitchFamily="34" charset="-120"/>
                        </a:rPr>
                        <a:t>Dato</a:t>
                      </a:r>
                      <a:endParaRPr lang="en-US" sz="1140" dirty="0">
                        <a:latin typeface="ui-sans-serif" charset="0"/>
                        <a:ea typeface="ui-sans-serif" charset="0"/>
                        <a:cs typeface="ui-sans-serif" charset="0"/>
                      </a:endParaRPr>
                    </a:p>
                  </a:txBody>
                  <a:tcPr anchor="ctr">
                    <a:lnL w="0" cap="flat" cmpd="sng" algn="ctr">
                      <a:noFill/>
                    </a:lnL>
                    <a:lnR w="0" cap="flat" cmpd="sng" algn="ctr">
                      <a:noFill/>
                    </a:lnR>
                    <a:lnT w="0" cap="flat" cmpd="sng" algn="ctr">
                      <a:noFill/>
                    </a:lnT>
                    <a:lnB w="12700" cap="flat" cmpd="sng" algn="ctr">
                      <a:solidFill>
                        <a:srgbClr val="11343B"/>
                      </a:solidFill>
                      <a:prstDash val="solid"/>
                      <a:round/>
                      <a:headEnd type="none" w="med" len="med"/>
                      <a:tailEnd type="none" w="med" len="med"/>
                    </a:lnB>
                  </a:tcPr>
                </a:tc>
                <a:extLst>
                  <a:ext uri="{0D108BD9-81ED-4DB2-BD59-A6C34878D82A}">
                    <a16:rowId xmlns:a16="http://schemas.microsoft.com/office/drawing/2014/main" val="10000"/>
                  </a:ext>
                </a:extLst>
              </a:tr>
              <a:tr h="557101">
                <a:tc>
                  <a:txBody>
                    <a:bodyPr/>
                    <a:lstStyle/>
                    <a:p>
                      <a:pPr marL="0" indent="0">
                        <a:buNone/>
                      </a:pPr>
                      <a:r>
                        <a:rPr lang="en-US" sz="1140" dirty="0">
                          <a:solidFill>
                            <a:srgbClr val="12333A"/>
                          </a:solidFill>
                          <a:latin typeface="ui-sans-serif" pitchFamily="34" charset="0"/>
                          <a:ea typeface="ui-sans-serif" pitchFamily="34" charset="-122"/>
                          <a:cs typeface="ui-sans-serif" pitchFamily="34" charset="-120"/>
                        </a:rPr>
                        <a:t>Desde España</a:t>
                      </a:r>
                      <a:endParaRPr lang="en-US" sz="1140" dirty="0">
                        <a:latin typeface="ui-sans-serif" charset="0"/>
                        <a:ea typeface="ui-sans-serif" charset="0"/>
                        <a:cs typeface="ui-sans-serif" charset="0"/>
                      </a:endParaRPr>
                    </a:p>
                  </a:txBody>
                  <a:tcPr anchor="ctr">
                    <a:lnL w="0" cap="flat" cmpd="sng" algn="ctr">
                      <a:noFill/>
                    </a:lnL>
                    <a:lnR w="0" cap="flat" cmpd="sng" algn="ctr">
                      <a:noFill/>
                    </a:lnR>
                    <a:lnT w="12700" cap="flat" cmpd="sng" algn="ctr">
                      <a:solidFill>
                        <a:srgbClr val="11343B"/>
                      </a:solidFill>
                      <a:prstDash val="solid"/>
                      <a:round/>
                      <a:headEnd type="none" w="med" len="med"/>
                      <a:tailEnd type="none" w="med" len="med"/>
                    </a:lnT>
                    <a:lnB w="12700" cap="flat" cmpd="sng" algn="ctr">
                      <a:solidFill>
                        <a:srgbClr val="11343B"/>
                      </a:solidFill>
                      <a:prstDash val="solid"/>
                      <a:round/>
                      <a:headEnd type="none" w="med" len="med"/>
                      <a:tailEnd type="none" w="med" len="med"/>
                    </a:lnB>
                  </a:tcPr>
                </a:tc>
                <a:tc>
                  <a:txBody>
                    <a:bodyPr/>
                    <a:lstStyle/>
                    <a:p>
                      <a:pPr marL="0" indent="0">
                        <a:buNone/>
                      </a:pPr>
                      <a:r>
                        <a:rPr lang="en-US" sz="1140" dirty="0">
                          <a:solidFill>
                            <a:srgbClr val="12333A"/>
                          </a:solidFill>
                          <a:latin typeface="ui-sans-serif" pitchFamily="34" charset="0"/>
                          <a:ea typeface="ui-sans-serif" pitchFamily="34" charset="-122"/>
                          <a:cs typeface="ui-sans-serif" pitchFamily="34" charset="-120"/>
                        </a:rPr>
                        <a:t>91,2%</a:t>
                      </a:r>
                      <a:endParaRPr lang="en-US" sz="1140" dirty="0">
                        <a:latin typeface="ui-sans-serif" charset="0"/>
                        <a:ea typeface="ui-sans-serif" charset="0"/>
                        <a:cs typeface="ui-sans-serif" charset="0"/>
                      </a:endParaRPr>
                    </a:p>
                  </a:txBody>
                  <a:tcPr anchor="ctr">
                    <a:lnL w="0" cap="flat" cmpd="sng" algn="ctr">
                      <a:noFill/>
                    </a:lnL>
                    <a:lnR w="0" cap="flat" cmpd="sng" algn="ctr">
                      <a:noFill/>
                    </a:lnR>
                    <a:lnT w="12700" cap="flat" cmpd="sng" algn="ctr">
                      <a:solidFill>
                        <a:srgbClr val="11343B"/>
                      </a:solidFill>
                      <a:prstDash val="solid"/>
                      <a:round/>
                      <a:headEnd type="none" w="med" len="med"/>
                      <a:tailEnd type="none" w="med" len="med"/>
                    </a:lnT>
                    <a:lnB w="12700" cap="flat" cmpd="sng" algn="ctr">
                      <a:solidFill>
                        <a:srgbClr val="11343B"/>
                      </a:solidFill>
                      <a:prstDash val="solid"/>
                      <a:round/>
                      <a:headEnd type="none" w="med" len="med"/>
                      <a:tailEnd type="none" w="med" len="med"/>
                    </a:lnB>
                  </a:tcPr>
                </a:tc>
                <a:extLst>
                  <a:ext uri="{0D108BD9-81ED-4DB2-BD59-A6C34878D82A}">
                    <a16:rowId xmlns:a16="http://schemas.microsoft.com/office/drawing/2014/main" val="10001"/>
                  </a:ext>
                </a:extLst>
              </a:tr>
              <a:tr h="557101">
                <a:tc>
                  <a:txBody>
                    <a:bodyPr/>
                    <a:lstStyle/>
                    <a:p>
                      <a:pPr marL="0" indent="0">
                        <a:buNone/>
                      </a:pPr>
                      <a:r>
                        <a:rPr lang="en-US" sz="1140" dirty="0">
                          <a:solidFill>
                            <a:srgbClr val="12333A"/>
                          </a:solidFill>
                          <a:latin typeface="ui-sans-serif" pitchFamily="34" charset="0"/>
                          <a:ea typeface="ui-sans-serif" pitchFamily="34" charset="-122"/>
                          <a:cs typeface="ui-sans-serif" pitchFamily="34" charset="-120"/>
                        </a:rPr>
                        <a:t>Latinoamérica principal</a:t>
                      </a:r>
                      <a:endParaRPr lang="en-US" sz="1140" dirty="0">
                        <a:latin typeface="ui-sans-serif" charset="0"/>
                        <a:ea typeface="ui-sans-serif" charset="0"/>
                        <a:cs typeface="ui-sans-serif" charset="0"/>
                      </a:endParaRPr>
                    </a:p>
                  </a:txBody>
                  <a:tcPr anchor="ctr">
                    <a:lnL w="0" cap="flat" cmpd="sng" algn="ctr">
                      <a:noFill/>
                    </a:lnL>
                    <a:lnR w="0" cap="flat" cmpd="sng" algn="ctr">
                      <a:noFill/>
                    </a:lnR>
                    <a:lnT w="12700" cap="flat" cmpd="sng" algn="ctr">
                      <a:solidFill>
                        <a:srgbClr val="11343B"/>
                      </a:solidFill>
                      <a:prstDash val="solid"/>
                      <a:round/>
                      <a:headEnd type="none" w="med" len="med"/>
                      <a:tailEnd type="none" w="med" len="med"/>
                    </a:lnT>
                    <a:lnB w="12700" cap="flat" cmpd="sng" algn="ctr">
                      <a:solidFill>
                        <a:srgbClr val="11343B"/>
                      </a:solidFill>
                      <a:prstDash val="solid"/>
                      <a:round/>
                      <a:headEnd type="none" w="med" len="med"/>
                      <a:tailEnd type="none" w="med" len="med"/>
                    </a:lnB>
                  </a:tcPr>
                </a:tc>
                <a:tc>
                  <a:txBody>
                    <a:bodyPr/>
                    <a:lstStyle/>
                    <a:p>
                      <a:pPr marL="0" indent="0">
                        <a:buNone/>
                      </a:pPr>
                      <a:r>
                        <a:rPr lang="en-US" sz="1140" dirty="0">
                          <a:solidFill>
                            <a:srgbClr val="12333A"/>
                          </a:solidFill>
                          <a:latin typeface="ui-sans-serif" pitchFamily="34" charset="0"/>
                          <a:ea typeface="ui-sans-serif" pitchFamily="34" charset="-122"/>
                          <a:cs typeface="ui-sans-serif" pitchFamily="34" charset="-120"/>
                        </a:rPr>
                        <a:t>Argentina, México, Colombia</a:t>
                      </a:r>
                      <a:endParaRPr lang="en-US" sz="1140" dirty="0">
                        <a:latin typeface="ui-sans-serif" charset="0"/>
                        <a:ea typeface="ui-sans-serif" charset="0"/>
                        <a:cs typeface="ui-sans-serif" charset="0"/>
                      </a:endParaRPr>
                    </a:p>
                  </a:txBody>
                  <a:tcPr anchor="ctr">
                    <a:lnL w="0" cap="flat" cmpd="sng" algn="ctr">
                      <a:noFill/>
                    </a:lnL>
                    <a:lnR w="0" cap="flat" cmpd="sng" algn="ctr">
                      <a:noFill/>
                    </a:lnR>
                    <a:lnT w="12700" cap="flat" cmpd="sng" algn="ctr">
                      <a:solidFill>
                        <a:srgbClr val="11343B"/>
                      </a:solidFill>
                      <a:prstDash val="solid"/>
                      <a:round/>
                      <a:headEnd type="none" w="med" len="med"/>
                      <a:tailEnd type="none" w="med" len="med"/>
                    </a:lnT>
                    <a:lnB w="12700" cap="flat" cmpd="sng" algn="ctr">
                      <a:solidFill>
                        <a:srgbClr val="11343B"/>
                      </a:solidFill>
                      <a:prstDash val="solid"/>
                      <a:round/>
                      <a:headEnd type="none" w="med" len="med"/>
                      <a:tailEnd type="none" w="med" len="med"/>
                    </a:lnB>
                  </a:tcPr>
                </a:tc>
                <a:extLst>
                  <a:ext uri="{0D108BD9-81ED-4DB2-BD59-A6C34878D82A}">
                    <a16:rowId xmlns:a16="http://schemas.microsoft.com/office/drawing/2014/main" val="10002"/>
                  </a:ext>
                </a:extLst>
              </a:tr>
              <a:tr h="557101">
                <a:tc>
                  <a:txBody>
                    <a:bodyPr/>
                    <a:lstStyle/>
                    <a:p>
                      <a:pPr marL="0" indent="0">
                        <a:buNone/>
                      </a:pPr>
                      <a:r>
                        <a:rPr lang="en-US" sz="1140" dirty="0">
                          <a:solidFill>
                            <a:srgbClr val="12333A"/>
                          </a:solidFill>
                          <a:latin typeface="ui-sans-serif" pitchFamily="34" charset="0"/>
                          <a:ea typeface="ui-sans-serif" pitchFamily="34" charset="-122"/>
                          <a:cs typeface="ui-sans-serif" pitchFamily="34" charset="-120"/>
                        </a:rPr>
                        <a:t>Top provincias</a:t>
                      </a:r>
                      <a:endParaRPr lang="en-US" sz="1140" dirty="0">
                        <a:latin typeface="ui-sans-serif" charset="0"/>
                        <a:ea typeface="ui-sans-serif" charset="0"/>
                        <a:cs typeface="ui-sans-serif" charset="0"/>
                      </a:endParaRPr>
                    </a:p>
                  </a:txBody>
                  <a:tcPr anchor="ctr">
                    <a:lnL w="0" cap="flat" cmpd="sng" algn="ctr">
                      <a:noFill/>
                    </a:lnL>
                    <a:lnR w="0" cap="flat" cmpd="sng" algn="ctr">
                      <a:noFill/>
                    </a:lnR>
                    <a:lnT w="12700" cap="flat" cmpd="sng" algn="ctr">
                      <a:solidFill>
                        <a:srgbClr val="11343B"/>
                      </a:solidFill>
                      <a:prstDash val="solid"/>
                      <a:round/>
                      <a:headEnd type="none" w="med" len="med"/>
                      <a:tailEnd type="none" w="med" len="med"/>
                    </a:lnT>
                    <a:lnB w="12700" cap="flat" cmpd="sng" algn="ctr">
                      <a:solidFill>
                        <a:srgbClr val="11343B"/>
                      </a:solidFill>
                      <a:prstDash val="solid"/>
                      <a:round/>
                      <a:headEnd type="none" w="med" len="med"/>
                      <a:tailEnd type="none" w="med" len="med"/>
                    </a:lnB>
                  </a:tcPr>
                </a:tc>
                <a:tc>
                  <a:txBody>
                    <a:bodyPr/>
                    <a:lstStyle/>
                    <a:p>
                      <a:pPr marL="0" indent="0">
                        <a:buNone/>
                      </a:pPr>
                      <a:r>
                        <a:rPr lang="en-US" sz="1140" dirty="0">
                          <a:solidFill>
                            <a:srgbClr val="12333A"/>
                          </a:solidFill>
                          <a:latin typeface="ui-sans-serif" pitchFamily="34" charset="0"/>
                          <a:ea typeface="ui-sans-serif" pitchFamily="34" charset="-122"/>
                          <a:cs typeface="ui-sans-serif" pitchFamily="34" charset="-120"/>
                        </a:rPr>
                        <a:t>Madrid 61; Barcelona 51; Valencia 23; Alicante 12; Baleares 9; Sevilla 9</a:t>
                      </a:r>
                      <a:endParaRPr lang="en-US" sz="1140" dirty="0">
                        <a:latin typeface="ui-sans-serif" charset="0"/>
                        <a:ea typeface="ui-sans-serif" charset="0"/>
                        <a:cs typeface="ui-sans-serif" charset="0"/>
                      </a:endParaRPr>
                    </a:p>
                  </a:txBody>
                  <a:tcPr anchor="ctr">
                    <a:lnL w="0" cap="flat" cmpd="sng" algn="ctr">
                      <a:noFill/>
                    </a:lnL>
                    <a:lnR w="0" cap="flat" cmpd="sng" algn="ctr">
                      <a:noFill/>
                    </a:lnR>
                    <a:lnT w="12700" cap="flat" cmpd="sng" algn="ctr">
                      <a:solidFill>
                        <a:srgbClr val="11343B"/>
                      </a:solidFill>
                      <a:prstDash val="solid"/>
                      <a:round/>
                      <a:headEnd type="none" w="med" len="med"/>
                      <a:tailEnd type="none" w="med" len="med"/>
                    </a:lnT>
                    <a:lnB w="12700" cap="flat" cmpd="sng" algn="ctr">
                      <a:solidFill>
                        <a:srgbClr val="11343B"/>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9" name="Text 7"/>
          <p:cNvSpPr/>
          <p:nvPr/>
        </p:nvSpPr>
        <p:spPr>
          <a:xfrm>
            <a:off x="572740" y="318566"/>
            <a:ext cx="8290620" cy="975420"/>
          </a:xfrm>
          <a:prstGeom prst="rect">
            <a:avLst/>
          </a:prstGeom>
          <a:noFill/>
          <a:ln/>
        </p:spPr>
        <p:txBody>
          <a:bodyPr wrap="square" lIns="0" tIns="0" rIns="0" bIns="0" rtlCol="0" anchor="t"/>
          <a:lstStyle/>
          <a:p>
            <a:pPr marL="0" indent="0">
              <a:lnSpc>
                <a:spcPts val="3840"/>
              </a:lnSpc>
              <a:buNone/>
            </a:pPr>
            <a:r>
              <a:rPr lang="en-US" sz="3840" dirty="0">
                <a:solidFill>
                  <a:srgbClr val="12333A"/>
                </a:solidFill>
                <a:latin typeface="ui-sans-serif" pitchFamily="34" charset="0"/>
                <a:ea typeface="ui-sans-serif" pitchFamily="34" charset="-122"/>
                <a:cs typeface="ui-sans-serif" pitchFamily="34" charset="-120"/>
              </a:rPr>
              <a:t>De dónde llegan y cómo nos encuentran</a:t>
            </a:r>
            <a:endParaRPr lang="en-US" sz="3840" dirty="0"/>
          </a:p>
        </p:txBody>
      </p:sp>
      <p:sp>
        <p:nvSpPr>
          <p:cNvPr id="11" name="Text 8"/>
          <p:cNvSpPr/>
          <p:nvPr/>
        </p:nvSpPr>
        <p:spPr>
          <a:xfrm>
            <a:off x="618976" y="1268462"/>
            <a:ext cx="3884075" cy="266700"/>
          </a:xfrm>
          <a:prstGeom prst="rect">
            <a:avLst/>
          </a:prstGeom>
          <a:noFill/>
          <a:ln/>
        </p:spPr>
        <p:txBody>
          <a:bodyPr wrap="square" lIns="0" tIns="0" rIns="0" bIns="0" rtlCol="0" anchor="t"/>
          <a:lstStyle/>
          <a:p>
            <a:pPr marL="0" indent="0">
              <a:lnSpc>
                <a:spcPts val="2100"/>
              </a:lnSpc>
              <a:buNone/>
            </a:pPr>
            <a:r>
              <a:rPr lang="en-US" sz="1500" b="1" dirty="0">
                <a:solidFill>
                  <a:srgbClr val="1F5961"/>
                </a:solidFill>
                <a:latin typeface="ui-sans-serif" pitchFamily="34" charset="0"/>
                <a:ea typeface="ui-sans-serif" pitchFamily="34" charset="-122"/>
                <a:cs typeface="ui-sans-serif" pitchFamily="34" charset="-120"/>
              </a:rPr>
              <a:t>Distribución geográfica</a:t>
            </a:r>
            <a:endParaRPr lang="en-US" sz="1500" dirty="0"/>
          </a:p>
        </p:txBody>
      </p:sp>
      <p:sp>
        <p:nvSpPr>
          <p:cNvPr id="12" name="Text 9"/>
          <p:cNvSpPr/>
          <p:nvPr/>
        </p:nvSpPr>
        <p:spPr>
          <a:xfrm>
            <a:off x="618976" y="4106466"/>
            <a:ext cx="467103"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Madrid</a:t>
            </a:r>
            <a:endParaRPr lang="en-US" sz="1050" dirty="0"/>
          </a:p>
        </p:txBody>
      </p:sp>
      <p:sp>
        <p:nvSpPr>
          <p:cNvPr id="13" name="Text 10"/>
          <p:cNvSpPr/>
          <p:nvPr/>
        </p:nvSpPr>
        <p:spPr>
          <a:xfrm>
            <a:off x="4257080" y="4106466"/>
            <a:ext cx="173209"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61</a:t>
            </a:r>
            <a:endParaRPr lang="en-US" sz="1050" dirty="0"/>
          </a:p>
        </p:txBody>
      </p:sp>
      <p:sp>
        <p:nvSpPr>
          <p:cNvPr id="14" name="Text 11"/>
          <p:cNvSpPr/>
          <p:nvPr/>
        </p:nvSpPr>
        <p:spPr>
          <a:xfrm>
            <a:off x="618976" y="4582716"/>
            <a:ext cx="678719"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Barcelona</a:t>
            </a:r>
            <a:endParaRPr lang="en-US" sz="1050" dirty="0"/>
          </a:p>
        </p:txBody>
      </p:sp>
      <p:sp>
        <p:nvSpPr>
          <p:cNvPr id="15" name="Text 12"/>
          <p:cNvSpPr/>
          <p:nvPr/>
        </p:nvSpPr>
        <p:spPr>
          <a:xfrm>
            <a:off x="4257080" y="4582716"/>
            <a:ext cx="173209"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51</a:t>
            </a:r>
            <a:endParaRPr lang="en-US" sz="1050" dirty="0"/>
          </a:p>
        </p:txBody>
      </p:sp>
      <p:sp>
        <p:nvSpPr>
          <p:cNvPr id="16" name="Text 13"/>
          <p:cNvSpPr/>
          <p:nvPr/>
        </p:nvSpPr>
        <p:spPr>
          <a:xfrm>
            <a:off x="618976" y="5058966"/>
            <a:ext cx="569571"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Valencia</a:t>
            </a:r>
            <a:endParaRPr lang="en-US" sz="1050" dirty="0"/>
          </a:p>
        </p:txBody>
      </p:sp>
      <p:sp>
        <p:nvSpPr>
          <p:cNvPr id="17" name="Text 14"/>
          <p:cNvSpPr/>
          <p:nvPr/>
        </p:nvSpPr>
        <p:spPr>
          <a:xfrm>
            <a:off x="4257080" y="5058966"/>
            <a:ext cx="173209" cy="190500"/>
          </a:xfrm>
          <a:prstGeom prst="rect">
            <a:avLst/>
          </a:prstGeom>
          <a:noFill/>
          <a:ln/>
        </p:spPr>
        <p:txBody>
          <a:bodyPr wrap="square" lIns="0" tIns="0" rIns="0" bIns="0" rtlCol="0" anchor="t"/>
          <a:lstStyle/>
          <a:p>
            <a:pPr marL="0" indent="0">
              <a:lnSpc>
                <a:spcPts val="1500"/>
              </a:lnSpc>
              <a:buNone/>
            </a:pPr>
            <a:r>
              <a:rPr lang="en-US" sz="1050" dirty="0">
                <a:solidFill>
                  <a:srgbClr val="12333A"/>
                </a:solidFill>
                <a:latin typeface="ui-sans-serif" pitchFamily="34" charset="0"/>
                <a:ea typeface="ui-sans-serif" pitchFamily="34" charset="-122"/>
                <a:cs typeface="ui-sans-serif" pitchFamily="34" charset="-120"/>
              </a:rPr>
              <a:t>23</a:t>
            </a:r>
            <a:endParaRPr lang="en-US" sz="1050" dirty="0"/>
          </a:p>
        </p:txBody>
      </p:sp>
      <p:sp>
        <p:nvSpPr>
          <p:cNvPr id="18" name="Text 15"/>
          <p:cNvSpPr/>
          <p:nvPr/>
        </p:nvSpPr>
        <p:spPr>
          <a:xfrm>
            <a:off x="5116264" y="1268462"/>
            <a:ext cx="3476783" cy="266700"/>
          </a:xfrm>
          <a:prstGeom prst="rect">
            <a:avLst/>
          </a:prstGeom>
          <a:noFill/>
          <a:ln/>
        </p:spPr>
        <p:txBody>
          <a:bodyPr wrap="square" lIns="0" tIns="0" rIns="0" bIns="0" rtlCol="0" anchor="t"/>
          <a:lstStyle/>
          <a:p>
            <a:pPr marL="0" indent="0">
              <a:lnSpc>
                <a:spcPts val="2100"/>
              </a:lnSpc>
              <a:buNone/>
            </a:pPr>
            <a:r>
              <a:rPr lang="en-US" sz="1500" b="1" dirty="0">
                <a:solidFill>
                  <a:srgbClr val="1F5961"/>
                </a:solidFill>
                <a:latin typeface="ui-sans-serif" pitchFamily="34" charset="0"/>
                <a:ea typeface="ui-sans-serif" pitchFamily="34" charset="-122"/>
                <a:cs typeface="ui-sans-serif" pitchFamily="34" charset="-120"/>
              </a:rPr>
              <a:t>Canal de acceso</a:t>
            </a:r>
            <a:endParaRPr lang="en-US" sz="1500" dirty="0"/>
          </a:p>
        </p:txBody>
      </p:sp>
      <p:sp>
        <p:nvSpPr>
          <p:cNvPr id="19" name="Text 16"/>
          <p:cNvSpPr/>
          <p:nvPr/>
        </p:nvSpPr>
        <p:spPr>
          <a:xfrm>
            <a:off x="5278189" y="1834158"/>
            <a:ext cx="3146456" cy="190500"/>
          </a:xfrm>
          <a:prstGeom prst="rect">
            <a:avLst/>
          </a:prstGeom>
          <a:noFill/>
          <a:ln/>
        </p:spPr>
        <p:txBody>
          <a:bodyPr wrap="square" lIns="0" tIns="0" rIns="0" bIns="0" rtlCol="0" anchor="t"/>
          <a:lstStyle/>
          <a:p>
            <a:pPr marL="0" indent="0">
              <a:lnSpc>
                <a:spcPts val="1500"/>
              </a:lnSpc>
              <a:buNone/>
            </a:pPr>
            <a:r>
              <a:rPr lang="en-US" sz="1050" dirty="0">
                <a:solidFill>
                  <a:srgbClr val="5F7D82"/>
                </a:solidFill>
                <a:latin typeface="ui-sans-serif" pitchFamily="34" charset="0"/>
                <a:ea typeface="ui-sans-serif" pitchFamily="34" charset="-122"/>
                <a:cs typeface="ui-sans-serif" pitchFamily="34" charset="-120"/>
              </a:rPr>
              <a:t>Búsqueda orgánica en Google</a:t>
            </a:r>
            <a:endParaRPr lang="en-US" sz="1050" dirty="0"/>
          </a:p>
        </p:txBody>
      </p:sp>
      <p:sp>
        <p:nvSpPr>
          <p:cNvPr id="20" name="Text 17"/>
          <p:cNvSpPr/>
          <p:nvPr/>
        </p:nvSpPr>
        <p:spPr>
          <a:xfrm>
            <a:off x="5278189" y="2024658"/>
            <a:ext cx="3146456" cy="457200"/>
          </a:xfrm>
          <a:prstGeom prst="rect">
            <a:avLst/>
          </a:prstGeom>
          <a:noFill/>
          <a:ln/>
        </p:spPr>
        <p:txBody>
          <a:bodyPr wrap="square" lIns="0" tIns="0" rIns="0" bIns="0" rtlCol="0" anchor="t"/>
          <a:lstStyle/>
          <a:p>
            <a:pPr marL="0" indent="0">
              <a:lnSpc>
                <a:spcPts val="3600"/>
              </a:lnSpc>
              <a:buNone/>
            </a:pPr>
            <a:r>
              <a:rPr lang="en-US" sz="3600" b="1" dirty="0">
                <a:solidFill>
                  <a:srgbClr val="1F5961"/>
                </a:solidFill>
                <a:latin typeface="ui-sans-serif" pitchFamily="34" charset="0"/>
                <a:ea typeface="ui-sans-serif" pitchFamily="34" charset="-122"/>
                <a:cs typeface="ui-sans-serif" pitchFamily="34" charset="-120"/>
              </a:rPr>
              <a:t>70,3%</a:t>
            </a:r>
            <a:endParaRPr lang="en-US" sz="3600" dirty="0"/>
          </a:p>
        </p:txBody>
      </p:sp>
      <p:sp>
        <p:nvSpPr>
          <p:cNvPr id="21" name="Text 18"/>
          <p:cNvSpPr/>
          <p:nvPr/>
        </p:nvSpPr>
        <p:spPr>
          <a:xfrm>
            <a:off x="5116264" y="2780854"/>
            <a:ext cx="3408611" cy="1447800"/>
          </a:xfrm>
          <a:prstGeom prst="rect">
            <a:avLst/>
          </a:prstGeom>
          <a:noFill/>
          <a:ln/>
        </p:spPr>
        <p:txBody>
          <a:bodyPr wrap="square" lIns="0" tIns="0" rIns="0" bIns="0" rtlCol="0" anchor="t"/>
          <a:lstStyle/>
          <a:p>
            <a:pPr marL="342900" indent="-342900">
              <a:lnSpc>
                <a:spcPts val="1800"/>
              </a:lnSpc>
              <a:buSzPct val="100000"/>
              <a:buChar char="•"/>
            </a:pPr>
            <a:r>
              <a:rPr lang="en-US" sz="1200" dirty="0">
                <a:solidFill>
                  <a:srgbClr val="335A61"/>
                </a:solidFill>
                <a:latin typeface="ui-sans-serif" pitchFamily="34" charset="0"/>
                <a:ea typeface="ui-sans-serif" pitchFamily="34" charset="-122"/>
                <a:cs typeface="ui-sans-serif" pitchFamily="34" charset="-120"/>
              </a:rPr>
              <a:t>A través de la web: 14,9%</a:t>
            </a:r>
            <a:endParaRPr lang="en-US" sz="1200" dirty="0"/>
          </a:p>
          <a:p>
            <a:pPr marL="342900" indent="-342900">
              <a:lnSpc>
                <a:spcPts val="1800"/>
              </a:lnSpc>
              <a:buSzPct val="100000"/>
              <a:buChar char="•"/>
            </a:pPr>
            <a:r>
              <a:rPr lang="en-US" sz="1200" dirty="0">
                <a:solidFill>
                  <a:srgbClr val="335A61"/>
                </a:solidFill>
                <a:latin typeface="ui-sans-serif" pitchFamily="34" charset="0"/>
                <a:ea typeface="ui-sans-serif" pitchFamily="34" charset="-122"/>
                <a:cs typeface="ui-sans-serif" pitchFamily="34" charset="-120"/>
              </a:rPr>
              <a:t>Instagram: 4,6%</a:t>
            </a:r>
            <a:endParaRPr lang="en-US" sz="1200" dirty="0"/>
          </a:p>
          <a:p>
            <a:pPr marL="342900" indent="-342900">
              <a:lnSpc>
                <a:spcPts val="1800"/>
              </a:lnSpc>
              <a:buSzPct val="100000"/>
              <a:buChar char="•"/>
            </a:pPr>
            <a:r>
              <a:rPr lang="en-US" sz="1200" dirty="0">
                <a:solidFill>
                  <a:srgbClr val="335A61"/>
                </a:solidFill>
                <a:latin typeface="ui-sans-serif" pitchFamily="34" charset="0"/>
                <a:ea typeface="ui-sans-serif" pitchFamily="34" charset="-122"/>
                <a:cs typeface="ui-sans-serif" pitchFamily="34" charset="-120"/>
              </a:rPr>
              <a:t>Facebook: 4,6%</a:t>
            </a:r>
            <a:endParaRPr lang="en-US" sz="1200" dirty="0"/>
          </a:p>
          <a:p>
            <a:pPr marL="342900" indent="-342900">
              <a:lnSpc>
                <a:spcPts val="1800"/>
              </a:lnSpc>
              <a:buSzPct val="100000"/>
              <a:buChar char="•"/>
            </a:pPr>
            <a:r>
              <a:rPr lang="en-US" sz="1200" dirty="0">
                <a:solidFill>
                  <a:srgbClr val="335A61"/>
                </a:solidFill>
                <a:latin typeface="ui-sans-serif" pitchFamily="34" charset="0"/>
                <a:ea typeface="ui-sans-serif" pitchFamily="34" charset="-122"/>
                <a:cs typeface="ui-sans-serif" pitchFamily="34" charset="-120"/>
              </a:rPr>
              <a:t>Otros profesionales: 3,1%</a:t>
            </a:r>
            <a:endParaRPr lang="en-US" sz="1200" dirty="0"/>
          </a:p>
          <a:p>
            <a:pPr marL="342900" indent="-342900">
              <a:lnSpc>
                <a:spcPts val="1800"/>
              </a:lnSpc>
              <a:buSzPct val="100000"/>
              <a:buChar char="•"/>
            </a:pPr>
            <a:r>
              <a:rPr lang="en-US" sz="1200" dirty="0">
                <a:solidFill>
                  <a:srgbClr val="335A61"/>
                </a:solidFill>
                <a:latin typeface="ui-sans-serif" pitchFamily="34" charset="0"/>
                <a:ea typeface="ui-sans-serif" pitchFamily="34" charset="-122"/>
                <a:cs typeface="ui-sans-serif" pitchFamily="34" charset="-120"/>
              </a:rPr>
              <a:t>Otras asociaciones: 2,1%</a:t>
            </a:r>
            <a:endParaRPr lang="en-US" sz="1200" dirty="0"/>
          </a:p>
        </p:txBody>
      </p:sp>
      <p:sp>
        <p:nvSpPr>
          <p:cNvPr id="22" name="Text 19"/>
          <p:cNvSpPr/>
          <p:nvPr/>
        </p:nvSpPr>
        <p:spPr>
          <a:xfrm>
            <a:off x="5116264" y="4025454"/>
            <a:ext cx="3408611" cy="1143000"/>
          </a:xfrm>
          <a:prstGeom prst="rect">
            <a:avLst/>
          </a:prstGeom>
          <a:noFill/>
          <a:ln/>
        </p:spPr>
        <p:txBody>
          <a:bodyPr wrap="square" lIns="0" tIns="0" rIns="0" bIns="0" rtlCol="0" anchor="t"/>
          <a:lstStyle/>
          <a:p>
            <a:pPr marL="0" indent="0">
              <a:lnSpc>
                <a:spcPts val="1800"/>
              </a:lnSpc>
              <a:buNone/>
            </a:pPr>
            <a:r>
              <a:rPr lang="en-US" sz="1200" dirty="0">
                <a:solidFill>
                  <a:srgbClr val="335A61"/>
                </a:solidFill>
                <a:latin typeface="ui-sans-serif" pitchFamily="34" charset="0"/>
                <a:ea typeface="ui-sans-serif" pitchFamily="34" charset="-122"/>
                <a:cs typeface="ui-sans-serif" pitchFamily="34" charset="-120"/>
              </a:rPr>
              <a:t>“Somos una asociación pequeña, pero con </a:t>
            </a:r>
            <a:r>
              <a:rPr lang="en-US" sz="1200" dirty="0" err="1">
                <a:solidFill>
                  <a:srgbClr val="335A61"/>
                </a:solidFill>
                <a:latin typeface="ui-sans-serif" pitchFamily="34" charset="0"/>
                <a:ea typeface="ui-sans-serif" pitchFamily="34" charset="-122"/>
                <a:cs typeface="ui-sans-serif" pitchFamily="34" charset="-120"/>
              </a:rPr>
              <a:t>alcance</a:t>
            </a:r>
            <a:r>
              <a:rPr lang="en-US" sz="1200" dirty="0">
                <a:solidFill>
                  <a:srgbClr val="335A61"/>
                </a:solidFill>
                <a:latin typeface="ui-sans-serif" pitchFamily="34" charset="0"/>
                <a:ea typeface="ui-sans-serif" pitchFamily="34" charset="-122"/>
                <a:cs typeface="ui-sans-serif" pitchFamily="34" charset="-120"/>
              </a:rPr>
              <a:t> digital: la mayoría nos encuentra buscándonos en Google, desde Madrid, Barcelona y muchas otras provincias, e incluso desde Latinoamérica.”</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1376</Words>
  <Application>Microsoft Office PowerPoint</Application>
  <PresentationFormat>Presentación en pantalla (16:9)</PresentationFormat>
  <Paragraphs>185</Paragraphs>
  <Slides>12</Slides>
  <Notes>12</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12</vt:i4>
      </vt:variant>
    </vt:vector>
  </HeadingPairs>
  <TitlesOfParts>
    <vt:vector size="15" baseType="lpstr">
      <vt:lpstr>Arial</vt:lpstr>
      <vt:lpstr>ui-sans-serif</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Converted Presentation</dc:title>
  <dc:subject>PptxGenJS Presentation</dc:subject>
  <dc:creator>Perplexity</dc:creator>
  <cp:lastModifiedBy>ANTONIO VELÁZQUEZ SANNICOLÁS</cp:lastModifiedBy>
  <cp:revision>4</cp:revision>
  <dcterms:created xsi:type="dcterms:W3CDTF">2026-07-02T16:28:50Z</dcterms:created>
  <dcterms:modified xsi:type="dcterms:W3CDTF">2026-07-23T09:00:13Z</dcterms:modified>
</cp:coreProperties>
</file>