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312" r:id="rId4"/>
    <p:sldId id="314" r:id="rId5"/>
    <p:sldId id="313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9" r:id="rId20"/>
    <p:sldId id="330" r:id="rId21"/>
    <p:sldId id="331" r:id="rId22"/>
    <p:sldId id="335" r:id="rId23"/>
    <p:sldId id="332" r:id="rId24"/>
    <p:sldId id="333" r:id="rId25"/>
    <p:sldId id="336" r:id="rId26"/>
    <p:sldId id="337" r:id="rId27"/>
    <p:sldId id="338" r:id="rId28"/>
    <p:sldId id="339" r:id="rId29"/>
    <p:sldId id="341" r:id="rId30"/>
    <p:sldId id="340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3" r:id="rId42"/>
    <p:sldId id="352" r:id="rId43"/>
    <p:sldId id="354" r:id="rId44"/>
    <p:sldId id="355" r:id="rId45"/>
    <p:sldId id="356" r:id="rId46"/>
    <p:sldId id="357" r:id="rId47"/>
    <p:sldId id="358" r:id="rId48"/>
    <p:sldId id="359" r:id="rId49"/>
    <p:sldId id="360" r:id="rId50"/>
    <p:sldId id="361" r:id="rId51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7E7E7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8C005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7E7E7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8C005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8C005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224" y="5675476"/>
            <a:ext cx="1447800" cy="3713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61247" y="1270525"/>
            <a:ext cx="1397508" cy="3388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0208" y="2285511"/>
            <a:ext cx="6487795" cy="3013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7E7E7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png"/><Relationship Id="rId7" Type="http://schemas.openxmlformats.org/officeDocument/2006/relationships/image" Target="../media/image46.jpg"/><Relationship Id="rId12" Type="http://schemas.openxmlformats.org/officeDocument/2006/relationships/image" Target="../media/image51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g"/><Relationship Id="rId11" Type="http://schemas.openxmlformats.org/officeDocument/2006/relationships/image" Target="../media/image50.jpg"/><Relationship Id="rId5" Type="http://schemas.openxmlformats.org/officeDocument/2006/relationships/image" Target="../media/image44.jpg"/><Relationship Id="rId10" Type="http://schemas.openxmlformats.org/officeDocument/2006/relationships/image" Target="../media/image49.png"/><Relationship Id="rId4" Type="http://schemas.openxmlformats.org/officeDocument/2006/relationships/image" Target="../media/image43.jpg"/><Relationship Id="rId9" Type="http://schemas.openxmlformats.org/officeDocument/2006/relationships/image" Target="../media/image4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070100" y="2635205"/>
            <a:ext cx="704723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800" b="1" spc="185" dirty="0">
                <a:solidFill>
                  <a:schemeClr val="accent3">
                    <a:lumMod val="75000"/>
                  </a:schemeClr>
                </a:solidFill>
              </a:rPr>
              <a:t>INTERVENCIÓN</a:t>
            </a:r>
            <a:r>
              <a:rPr sz="2800" b="1" spc="25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z="2800" b="1" spc="180" dirty="0">
                <a:solidFill>
                  <a:schemeClr val="accent3">
                    <a:lumMod val="75000"/>
                  </a:schemeClr>
                </a:solidFill>
              </a:rPr>
              <a:t>EN</a:t>
            </a:r>
            <a:r>
              <a:rPr sz="2800" b="1" spc="-3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sz="2800" b="1" spc="190" dirty="0">
                <a:solidFill>
                  <a:schemeClr val="accent3">
                    <a:lumMod val="75000"/>
                  </a:schemeClr>
                </a:solidFill>
              </a:rPr>
              <a:t>SITUACIÓN</a:t>
            </a:r>
            <a:r>
              <a:rPr lang="es-ES" sz="2800" b="1" spc="190" dirty="0">
                <a:solidFill>
                  <a:schemeClr val="accent3">
                    <a:lumMod val="75000"/>
                  </a:schemeClr>
                </a:solidFill>
              </a:rPr>
              <a:t> DE CRISIS: CONTENCIÓN VERBAL</a:t>
            </a:r>
            <a:endParaRPr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75100" y="4023493"/>
            <a:ext cx="2456687" cy="18120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CA5ADB-10CC-EB74-6D8B-EF7C1972E9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304165"/>
            <a:ext cx="1694180" cy="1620520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C6F1EA8B-5E42-6960-A869-3CE870A6EC71}"/>
              </a:ext>
            </a:extLst>
          </p:cNvPr>
          <p:cNvSpPr/>
          <p:nvPr/>
        </p:nvSpPr>
        <p:spPr>
          <a:xfrm>
            <a:off x="2726073" y="838736"/>
            <a:ext cx="7260450" cy="664619"/>
          </a:xfrm>
          <a:prstGeom prst="roundRect">
            <a:avLst>
              <a:gd name="adj" fmla="val 50000"/>
            </a:avLst>
          </a:prstGeom>
          <a:solidFill>
            <a:srgbClr val="1F5961">
              <a:alpha val="8000"/>
            </a:srgbClr>
          </a:solidFill>
          <a:ln/>
        </p:spPr>
        <p:txBody>
          <a:bodyPr wrap="square" lIns="106680" tIns="106680" rIns="106680" bIns="106680" rtlCol="0" anchor="t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596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Asociación Española de Víctimas de Violencia Psicológica y Abuso Emocional</a:t>
            </a:r>
            <a:endParaRPr lang="en-US" sz="1400" dirty="0"/>
          </a:p>
        </p:txBody>
      </p:sp>
      <p:sp>
        <p:nvSpPr>
          <p:cNvPr id="10" name="object 3" descr="$PPTXTitle">
            <a:extLst>
              <a:ext uri="{FF2B5EF4-FFF2-40B4-BE49-F238E27FC236}">
                <a16:creationId xmlns:a16="http://schemas.microsoft.com/office/drawing/2014/main" id="{B067A08F-9878-FF10-FBF8-E629AF0EA010}"/>
              </a:ext>
            </a:extLst>
          </p:cNvPr>
          <p:cNvSpPr txBox="1">
            <a:spLocks/>
          </p:cNvSpPr>
          <p:nvPr/>
        </p:nvSpPr>
        <p:spPr>
          <a:xfrm>
            <a:off x="6265883" y="6448425"/>
            <a:ext cx="445643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 algn="ctr"/>
            <a:r>
              <a:rPr lang="es-ES" sz="1900" b="1" spc="185" dirty="0">
                <a:solidFill>
                  <a:schemeClr val="accent3">
                    <a:lumMod val="75000"/>
                  </a:schemeClr>
                </a:solidFill>
              </a:rPr>
              <a:t>Dr. Antonio Velázquez</a:t>
            </a:r>
          </a:p>
          <a:p>
            <a:pPr marL="12700" algn="ctr"/>
            <a:r>
              <a:rPr lang="es-ES" sz="1900" b="1" spc="185" dirty="0">
                <a:solidFill>
                  <a:schemeClr val="accent3">
                    <a:lumMod val="75000"/>
                  </a:schemeClr>
                </a:solidFill>
              </a:rPr>
              <a:t>Presidente AEVVPAEPN</a:t>
            </a:r>
            <a:endParaRPr lang="es-ES" sz="19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5">
            <a:extLst>
              <a:ext uri="{FF2B5EF4-FFF2-40B4-BE49-F238E27FC236}">
                <a16:creationId xmlns:a16="http://schemas.microsoft.com/office/drawing/2014/main" id="{5386384B-7C40-4BC9-F3BF-E6208D4B7A5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119" y="4443830"/>
            <a:ext cx="1563725" cy="1272539"/>
          </a:xfrm>
          <a:prstGeom prst="rect">
            <a:avLst/>
          </a:prstGeom>
        </p:spPr>
      </p:pic>
      <p:sp>
        <p:nvSpPr>
          <p:cNvPr id="4" name="object 2" descr="$PPTXTitle">
            <a:extLst>
              <a:ext uri="{FF2B5EF4-FFF2-40B4-BE49-F238E27FC236}">
                <a16:creationId xmlns:a16="http://schemas.microsoft.com/office/drawing/2014/main" id="{CEABA19F-96FC-B029-5C89-CDD8FDA40BDC}"/>
              </a:ext>
            </a:extLst>
          </p:cNvPr>
          <p:cNvSpPr txBox="1">
            <a:spLocks/>
          </p:cNvSpPr>
          <p:nvPr/>
        </p:nvSpPr>
        <p:spPr>
          <a:xfrm>
            <a:off x="1079500" y="885825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358140">
              <a:spcBef>
                <a:spcPts val="100"/>
              </a:spcBef>
            </a:pPr>
            <a:r>
              <a:rPr lang="es-ES" spc="105"/>
              <a:t>Fases</a:t>
            </a:r>
            <a:r>
              <a:rPr lang="es-ES" spc="25"/>
              <a:t> </a:t>
            </a:r>
            <a:r>
              <a:rPr lang="es-ES" spc="55"/>
              <a:t>de</a:t>
            </a:r>
            <a:r>
              <a:rPr lang="es-ES" spc="10"/>
              <a:t> </a:t>
            </a:r>
            <a:r>
              <a:rPr lang="es-ES" spc="-10"/>
              <a:t>la</a:t>
            </a:r>
            <a:r>
              <a:rPr lang="es-ES" spc="-5"/>
              <a:t> </a:t>
            </a:r>
            <a:r>
              <a:rPr lang="es-ES"/>
              <a:t>agitación</a:t>
            </a:r>
            <a:r>
              <a:rPr lang="es-ES" spc="20"/>
              <a:t> </a:t>
            </a:r>
            <a:r>
              <a:rPr lang="es-ES" spc="40"/>
              <a:t>psicomotriz</a:t>
            </a:r>
            <a:endParaRPr lang="es-ES" spc="40" dirty="0"/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7A695E6E-5869-AE94-927C-21E1C6CEB1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0825" y="2120621"/>
            <a:ext cx="528827" cy="537972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6347D921-5487-21CF-8A63-AD3FB87362E5}"/>
              </a:ext>
            </a:extLst>
          </p:cNvPr>
          <p:cNvSpPr txBox="1"/>
          <p:nvPr/>
        </p:nvSpPr>
        <p:spPr>
          <a:xfrm>
            <a:off x="1443736" y="2048481"/>
            <a:ext cx="78282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200" b="1" spc="55" dirty="0">
                <a:solidFill>
                  <a:srgbClr val="7E7E7E"/>
                </a:solidFill>
                <a:latin typeface="Trebuchet MS"/>
                <a:cs typeface="Trebuchet MS"/>
              </a:rPr>
              <a:t>PREAGITACIÓN</a:t>
            </a: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3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muestra</a:t>
            </a:r>
            <a:r>
              <a:rPr sz="1200" spc="3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signos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externos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estrés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3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malestar.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vuelve</a:t>
            </a:r>
            <a:r>
              <a:rPr sz="1200" spc="3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intolerante</a:t>
            </a:r>
            <a:r>
              <a:rPr sz="1200" spc="3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3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200" spc="3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estímulos.</a:t>
            </a:r>
            <a:r>
              <a:rPr sz="12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Nuestro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objetivo</a:t>
            </a:r>
            <a:r>
              <a:rPr sz="12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será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restablecer</a:t>
            </a:r>
            <a:r>
              <a:rPr sz="12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calma.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0D6AA7F2-57D2-1412-E169-0E83B31A0F79}"/>
              </a:ext>
            </a:extLst>
          </p:cNvPr>
          <p:cNvSpPr txBox="1"/>
          <p:nvPr/>
        </p:nvSpPr>
        <p:spPr>
          <a:xfrm>
            <a:off x="1355345" y="3112237"/>
            <a:ext cx="31356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5" dirty="0">
                <a:solidFill>
                  <a:srgbClr val="7E7E7E"/>
                </a:solidFill>
                <a:latin typeface="Trebuchet MS"/>
                <a:cs typeface="Trebuchet MS"/>
              </a:rPr>
              <a:t>INDICADORES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Habla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verborreica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Aumento</a:t>
            </a: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tono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voz</a:t>
            </a:r>
            <a:endParaRPr sz="1200">
              <a:latin typeface="Trebuchet MS"/>
              <a:cs typeface="Trebuchet MS"/>
            </a:endParaRPr>
          </a:p>
          <a:p>
            <a:pPr marL="12700" marR="178435" indent="-4445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	Signos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motores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(inquietud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psicomotriz,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nerviosismo,</a:t>
            </a:r>
            <a:r>
              <a:rPr sz="1200" spc="1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ansiedad)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Distracción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dificultad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seguir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tareas.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D9A96BCD-2385-7615-D3A2-2336C02429CC}"/>
              </a:ext>
            </a:extLst>
          </p:cNvPr>
          <p:cNvSpPr txBox="1"/>
          <p:nvPr/>
        </p:nvSpPr>
        <p:spPr>
          <a:xfrm>
            <a:off x="5457929" y="3087852"/>
            <a:ext cx="362013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endParaRPr sz="1200">
              <a:latin typeface="Trebuchet MS"/>
              <a:cs typeface="Trebuchet MS"/>
            </a:endParaRPr>
          </a:p>
          <a:p>
            <a:pPr marL="12700" marR="5080" indent="-508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2700" algn="l"/>
                <a:tab pos="172720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Evitar</a:t>
            </a: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confrontación,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órdenes</a:t>
            </a:r>
            <a:r>
              <a:rPr sz="12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comentarios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que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puedan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potenciar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conducta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Conocer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preocupación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Ofrecer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realistas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Redirigir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 atención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 otro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tema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actividad</a:t>
            </a:r>
            <a:endParaRPr sz="1200">
              <a:latin typeface="Trebuchet MS"/>
              <a:cs typeface="Trebuchet MS"/>
            </a:endParaRPr>
          </a:p>
          <a:p>
            <a:pPr marL="12700" marR="434975" indent="-508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2700" algn="l"/>
                <a:tab pos="172720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Mostrar</a:t>
            </a:r>
            <a:r>
              <a:rPr sz="1200" spc="1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empatía</a:t>
            </a:r>
            <a:r>
              <a:rPr sz="12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identificando</a:t>
            </a:r>
            <a:r>
              <a:rPr sz="12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demandas</a:t>
            </a:r>
            <a:r>
              <a:rPr sz="12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50" dirty="0">
                <a:solidFill>
                  <a:srgbClr val="7E7E7E"/>
                </a:solidFill>
                <a:latin typeface="Trebuchet MS"/>
                <a:cs typeface="Trebuchet MS"/>
              </a:rPr>
              <a:t>y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sentimientos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Reforzar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positivamente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Respetar</a:t>
            </a:r>
            <a:r>
              <a:rPr sz="12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espacio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r>
              <a:rPr sz="12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mutuo</a:t>
            </a:r>
            <a:endParaRPr sz="12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7888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C6F59430-7028-FD54-F238-6019AC3489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Fases</a:t>
            </a:r>
            <a:r>
              <a:rPr spc="25" dirty="0"/>
              <a:t> </a:t>
            </a:r>
            <a:r>
              <a:rPr spc="55" dirty="0"/>
              <a:t>de</a:t>
            </a:r>
            <a:r>
              <a:rPr spc="10" dirty="0"/>
              <a:t> </a:t>
            </a:r>
            <a:r>
              <a:rPr spc="-10" dirty="0"/>
              <a:t>la</a:t>
            </a:r>
            <a:r>
              <a:rPr spc="-5" dirty="0"/>
              <a:t> </a:t>
            </a:r>
            <a:r>
              <a:rPr dirty="0"/>
              <a:t>agitación</a:t>
            </a:r>
            <a:r>
              <a:rPr spc="20" dirty="0"/>
              <a:t> </a:t>
            </a:r>
            <a:r>
              <a:rPr spc="40" dirty="0"/>
              <a:t>psicomotriz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53824756-0E4E-53CC-E3CB-3FCBF6B70B6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39" y="2604516"/>
            <a:ext cx="530351" cy="533400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7094CB54-8BA3-56E3-229A-8AE2DEB1680D}"/>
              </a:ext>
            </a:extLst>
          </p:cNvPr>
          <p:cNvSpPr txBox="1"/>
          <p:nvPr/>
        </p:nvSpPr>
        <p:spPr>
          <a:xfrm>
            <a:off x="1535683" y="2428744"/>
            <a:ext cx="55511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200" b="1" spc="60" dirty="0">
                <a:solidFill>
                  <a:srgbClr val="7E7E7E"/>
                </a:solidFill>
                <a:latin typeface="Trebuchet MS"/>
                <a:cs typeface="Trebuchet MS"/>
              </a:rPr>
              <a:t>ACELERACIÓN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agitación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comienza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autoalimentarse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llega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punto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casi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irreversible.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6" name="object 5">
            <a:extLst>
              <a:ext uri="{FF2B5EF4-FFF2-40B4-BE49-F238E27FC236}">
                <a16:creationId xmlns:a16="http://schemas.microsoft.com/office/drawing/2014/main" id="{67A1C4F1-D3F3-8D8F-B875-F1559A33049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09788" y="2177796"/>
            <a:ext cx="1287779" cy="928115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AC939A9C-F433-BD87-C8F3-465A38F0171F}"/>
              </a:ext>
            </a:extLst>
          </p:cNvPr>
          <p:cNvSpPr txBox="1"/>
          <p:nvPr/>
        </p:nvSpPr>
        <p:spPr>
          <a:xfrm>
            <a:off x="1480786" y="3585464"/>
            <a:ext cx="338137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5" dirty="0">
                <a:solidFill>
                  <a:srgbClr val="7E7E7E"/>
                </a:solidFill>
                <a:latin typeface="Trebuchet MS"/>
                <a:cs typeface="Trebuchet MS"/>
              </a:rPr>
              <a:t>INDICADORES</a:t>
            </a:r>
            <a:endParaRPr sz="1200">
              <a:latin typeface="Trebuchet MS"/>
              <a:cs typeface="Trebuchet MS"/>
            </a:endParaRPr>
          </a:p>
          <a:p>
            <a:pPr marL="12700" marR="561340" indent="-508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2700" algn="l"/>
                <a:tab pos="172720" algn="l"/>
              </a:tabLst>
            </a:pP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	Agresividad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(gritos,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amenazas,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insultos,</a:t>
            </a:r>
            <a:r>
              <a:rPr sz="1200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actitud</a:t>
            </a:r>
            <a:r>
              <a:rPr sz="1200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desafiante)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Aumento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signos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motores</a:t>
            </a:r>
            <a:endParaRPr sz="1200">
              <a:latin typeface="Trebuchet MS"/>
              <a:cs typeface="Trebuchet MS"/>
            </a:endParaRPr>
          </a:p>
          <a:p>
            <a:pPr marL="12700" marR="5080" indent="-508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2700" algn="l"/>
                <a:tab pos="172720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Gestos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amenaza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física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(enseñar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puño,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golpearse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pecho...)</a:t>
            </a: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heteroagresividad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hacia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objetos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28E04C33-F72F-8905-2720-D1C98A63DD1C}"/>
              </a:ext>
            </a:extLst>
          </p:cNvPr>
          <p:cNvSpPr txBox="1"/>
          <p:nvPr/>
        </p:nvSpPr>
        <p:spPr>
          <a:xfrm>
            <a:off x="5583428" y="3559555"/>
            <a:ext cx="3643629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endParaRPr sz="1200">
              <a:latin typeface="Trebuchet MS"/>
              <a:cs typeface="Trebuchet MS"/>
            </a:endParaRPr>
          </a:p>
          <a:p>
            <a:pPr marL="12700" marR="68580" indent="-4445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Reducir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drásticamente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interacción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verbal,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con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indicaciones</a:t>
            </a: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claras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simples.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Escuchar</a:t>
            </a: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usuario</a:t>
            </a:r>
            <a:r>
              <a:rPr sz="12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atentamente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Evitar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 discusiones</a:t>
            </a:r>
            <a:endParaRPr sz="1200">
              <a:latin typeface="Trebuchet MS"/>
              <a:cs typeface="Trebuchet MS"/>
            </a:endParaRPr>
          </a:p>
          <a:p>
            <a:pPr marL="12700" marR="5080" indent="-4445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Evitar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acerquen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otros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pacientes,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así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como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otros</a:t>
            </a:r>
            <a:r>
              <a:rPr sz="12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factores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puedan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interferir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Establecer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límites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necesario</a:t>
            </a:r>
            <a:endParaRPr sz="12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30742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A55375B4-6766-CAEB-F97A-1CF2D8E488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Fases</a:t>
            </a:r>
            <a:r>
              <a:rPr spc="25" dirty="0"/>
              <a:t> </a:t>
            </a:r>
            <a:r>
              <a:rPr spc="55" dirty="0"/>
              <a:t>de</a:t>
            </a:r>
            <a:r>
              <a:rPr spc="10" dirty="0"/>
              <a:t> </a:t>
            </a:r>
            <a:r>
              <a:rPr spc="-10" dirty="0"/>
              <a:t>la</a:t>
            </a:r>
            <a:r>
              <a:rPr spc="-5" dirty="0"/>
              <a:t> </a:t>
            </a:r>
            <a:r>
              <a:rPr dirty="0"/>
              <a:t>agitación</a:t>
            </a:r>
            <a:r>
              <a:rPr spc="20" dirty="0"/>
              <a:t> </a:t>
            </a:r>
            <a:r>
              <a:rPr spc="40" dirty="0"/>
              <a:t>psicomotriz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9D80E38F-2A20-E36E-2AB8-52C1EB33B51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536" y="2471927"/>
            <a:ext cx="528827" cy="528827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1D41474F-B30E-B5F1-043D-E9354CFCA999}"/>
              </a:ext>
            </a:extLst>
          </p:cNvPr>
          <p:cNvSpPr txBox="1"/>
          <p:nvPr/>
        </p:nvSpPr>
        <p:spPr>
          <a:xfrm>
            <a:off x="1535683" y="2428744"/>
            <a:ext cx="64833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200" b="1" spc="50" dirty="0">
                <a:solidFill>
                  <a:srgbClr val="7E7E7E"/>
                </a:solidFill>
                <a:latin typeface="Trebuchet MS"/>
                <a:cs typeface="Trebuchet MS"/>
              </a:rPr>
              <a:t>PICO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 paciente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está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fuera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control,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hay ninguna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estrategia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reducir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agitación.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18E3301F-A68A-7856-FC9E-377C88606728}"/>
              </a:ext>
            </a:extLst>
          </p:cNvPr>
          <p:cNvSpPr txBox="1"/>
          <p:nvPr/>
        </p:nvSpPr>
        <p:spPr>
          <a:xfrm>
            <a:off x="1535683" y="3521455"/>
            <a:ext cx="29159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5" dirty="0">
                <a:solidFill>
                  <a:srgbClr val="7E7E7E"/>
                </a:solidFill>
                <a:latin typeface="Trebuchet MS"/>
                <a:cs typeface="Trebuchet MS"/>
              </a:rPr>
              <a:t>INDICADORES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Agresividad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física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contra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objetos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Agresividad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física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hacia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otras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personas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Agresividad</a:t>
            </a:r>
            <a:r>
              <a:rPr sz="12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autodirigida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42E491B3-1985-0ADA-D130-1C9309042615}"/>
              </a:ext>
            </a:extLst>
          </p:cNvPr>
          <p:cNvSpPr txBox="1"/>
          <p:nvPr/>
        </p:nvSpPr>
        <p:spPr>
          <a:xfrm>
            <a:off x="5638289" y="3495547"/>
            <a:ext cx="358521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endParaRPr sz="1200">
              <a:latin typeface="Trebuchet MS"/>
              <a:cs typeface="Trebuchet MS"/>
            </a:endParaRPr>
          </a:p>
          <a:p>
            <a:pPr marL="12700" marR="630555" indent="-4445" algn="just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Promover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seguridad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usuario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del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trabajador.</a:t>
            </a:r>
            <a:endParaRPr sz="1200">
              <a:latin typeface="Trebuchet MS"/>
              <a:cs typeface="Trebuchet MS"/>
            </a:endParaRPr>
          </a:p>
          <a:p>
            <a:pPr marL="173355" indent="-165100" algn="just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calma</a:t>
            </a:r>
            <a:endParaRPr sz="1200">
              <a:latin typeface="Trebuchet MS"/>
              <a:cs typeface="Trebuchet MS"/>
            </a:endParaRPr>
          </a:p>
          <a:p>
            <a:pPr marL="12700" marR="5080" indent="-4445" algn="just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	Mantenemos</a:t>
            </a:r>
            <a:r>
              <a:rPr sz="12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apoyo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nuestros</a:t>
            </a:r>
            <a:r>
              <a:rPr sz="12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compañeros,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pero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importante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haga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una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sola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endParaRPr sz="1200">
              <a:latin typeface="Trebuchet MS"/>
              <a:cs typeface="Trebuchet MS"/>
            </a:endParaRPr>
          </a:p>
          <a:p>
            <a:pPr marL="12700" marR="122555" indent="-4445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Usaremos</a:t>
            </a:r>
            <a:r>
              <a:rPr sz="12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técnicas</a:t>
            </a:r>
            <a:r>
              <a:rPr sz="12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vayan</a:t>
            </a:r>
            <a:r>
              <a:rPr sz="12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menos</a:t>
            </a:r>
            <a:r>
              <a:rPr sz="12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más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restrictivas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(contención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ambiental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contención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farmacológica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contención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física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contención mecánica).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spc="-50" dirty="0">
                <a:solidFill>
                  <a:srgbClr val="7E7E7E"/>
                </a:solidFill>
                <a:latin typeface="Trebuchet MS"/>
                <a:cs typeface="Trebuchet MS"/>
              </a:rPr>
              <a:t>.</a:t>
            </a:r>
            <a:endParaRPr sz="12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287823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602E1E43-DAED-47D5-1592-C6EED2327F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Fases</a:t>
            </a:r>
            <a:r>
              <a:rPr spc="25" dirty="0"/>
              <a:t> </a:t>
            </a:r>
            <a:r>
              <a:rPr spc="55" dirty="0"/>
              <a:t>de</a:t>
            </a:r>
            <a:r>
              <a:rPr spc="10" dirty="0"/>
              <a:t> </a:t>
            </a:r>
            <a:r>
              <a:rPr spc="-10" dirty="0"/>
              <a:t>la</a:t>
            </a:r>
            <a:r>
              <a:rPr spc="-5" dirty="0"/>
              <a:t> </a:t>
            </a:r>
            <a:r>
              <a:rPr dirty="0"/>
              <a:t>agitación</a:t>
            </a:r>
            <a:r>
              <a:rPr spc="20" dirty="0"/>
              <a:t> </a:t>
            </a:r>
            <a:r>
              <a:rPr spc="40" dirty="0"/>
              <a:t>psicomotriz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2A3E062F-BAA5-7F3C-927D-DC57FB2AB3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3063" y="2549651"/>
            <a:ext cx="521207" cy="521208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66C877F6-A8F2-36B5-8C27-3ACAAB326D48}"/>
              </a:ext>
            </a:extLst>
          </p:cNvPr>
          <p:cNvSpPr txBox="1"/>
          <p:nvPr/>
        </p:nvSpPr>
        <p:spPr>
          <a:xfrm>
            <a:off x="1535683" y="2428744"/>
            <a:ext cx="72618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200" b="1" spc="75" dirty="0">
                <a:solidFill>
                  <a:srgbClr val="7E7E7E"/>
                </a:solidFill>
                <a:latin typeface="Trebuchet MS"/>
                <a:cs typeface="Trebuchet MS"/>
              </a:rPr>
              <a:t>DESESCALADA</a:t>
            </a:r>
            <a:endParaRPr sz="1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3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r>
              <a:rPr sz="12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comienza</a:t>
            </a:r>
            <a:r>
              <a:rPr sz="12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mostrar</a:t>
            </a:r>
            <a:r>
              <a:rPr sz="12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2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disminución</a:t>
            </a:r>
            <a:r>
              <a:rPr sz="1200" spc="3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3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2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signos</a:t>
            </a:r>
            <a:r>
              <a:rPr sz="12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verbales</a:t>
            </a:r>
            <a:r>
              <a:rPr sz="12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3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motores</a:t>
            </a:r>
            <a:r>
              <a:rPr sz="1200" spc="3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3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200" spc="3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habían disparado.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1ACF78CA-8764-E7C3-13C8-6DA8F404A206}"/>
              </a:ext>
            </a:extLst>
          </p:cNvPr>
          <p:cNvSpPr txBox="1"/>
          <p:nvPr/>
        </p:nvSpPr>
        <p:spPr>
          <a:xfrm>
            <a:off x="1485392" y="3673855"/>
            <a:ext cx="235648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5" dirty="0">
                <a:solidFill>
                  <a:srgbClr val="7E7E7E"/>
                </a:solidFill>
                <a:latin typeface="Trebuchet MS"/>
                <a:cs typeface="Trebuchet MS"/>
              </a:rPr>
              <a:t>INDICADORES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Confusión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Intentos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reconciliación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Proyección</a:t>
            </a:r>
            <a:r>
              <a:rPr sz="12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culpa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Sensibilidad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reconducción.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43D9FBCE-4153-B3A7-4982-B3E013BFE383}"/>
              </a:ext>
            </a:extLst>
          </p:cNvPr>
          <p:cNvSpPr txBox="1"/>
          <p:nvPr/>
        </p:nvSpPr>
        <p:spPr>
          <a:xfrm>
            <a:off x="5589455" y="3647947"/>
            <a:ext cx="31089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endParaRPr sz="1200">
              <a:latin typeface="Trebuchet MS"/>
              <a:cs typeface="Trebuchet MS"/>
            </a:endParaRPr>
          </a:p>
          <a:p>
            <a:pPr marL="12700" marR="5080" indent="-508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2700" algn="l"/>
                <a:tab pos="172720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Mostrar</a:t>
            </a:r>
            <a:r>
              <a:rPr sz="12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empatía,</a:t>
            </a:r>
            <a:r>
              <a:rPr sz="12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reconociendo</a:t>
            </a:r>
            <a:r>
              <a:rPr sz="12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estado emocional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Flexibilizar</a:t>
            </a:r>
            <a:r>
              <a:rPr sz="1200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intervenciones</a:t>
            </a:r>
            <a:endParaRPr sz="1200">
              <a:latin typeface="Trebuchet MS"/>
              <a:cs typeface="Trebuchet MS"/>
            </a:endParaRPr>
          </a:p>
          <a:p>
            <a:pPr marL="12700" marR="339725" indent="-508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2700" algn="l"/>
                <a:tab pos="172720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	Reforzar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positivamente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signos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de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desactivación</a:t>
            </a:r>
            <a:endParaRPr sz="12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44797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0F9319DC-9143-10B6-AFA1-96ADDE1AEC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Fases</a:t>
            </a:r>
            <a:r>
              <a:rPr spc="25" dirty="0"/>
              <a:t> </a:t>
            </a:r>
            <a:r>
              <a:rPr spc="55" dirty="0"/>
              <a:t>de</a:t>
            </a:r>
            <a:r>
              <a:rPr spc="10" dirty="0"/>
              <a:t> </a:t>
            </a:r>
            <a:r>
              <a:rPr spc="-10" dirty="0"/>
              <a:t>la</a:t>
            </a:r>
            <a:r>
              <a:rPr spc="-5" dirty="0"/>
              <a:t> </a:t>
            </a:r>
            <a:r>
              <a:rPr dirty="0"/>
              <a:t>agitación</a:t>
            </a:r>
            <a:r>
              <a:rPr spc="20" dirty="0"/>
              <a:t> </a:t>
            </a:r>
            <a:r>
              <a:rPr spc="40" dirty="0"/>
              <a:t>psicomotriz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A352D543-7572-7781-2410-D46DFDFFD65B}"/>
              </a:ext>
            </a:extLst>
          </p:cNvPr>
          <p:cNvSpPr txBox="1"/>
          <p:nvPr/>
        </p:nvSpPr>
        <p:spPr>
          <a:xfrm>
            <a:off x="1535683" y="2428744"/>
            <a:ext cx="68040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200" b="1" spc="60" dirty="0">
                <a:solidFill>
                  <a:srgbClr val="7E7E7E"/>
                </a:solidFill>
                <a:latin typeface="Trebuchet MS"/>
                <a:cs typeface="Trebuchet MS"/>
              </a:rPr>
              <a:t>RECUPERACIÓN</a:t>
            </a:r>
            <a:endParaRPr sz="1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vez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ha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vuelto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normalidad,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 ha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 reconciliar</a:t>
            </a:r>
            <a:r>
              <a:rPr sz="12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afianzar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la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relación</a:t>
            </a:r>
            <a:r>
              <a:rPr sz="12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terapéutica.</a:t>
            </a:r>
            <a:endParaRPr sz="1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indicador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más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evidente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voluntad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 volver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calma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retomar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actividad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normal</a:t>
            </a:r>
            <a:r>
              <a:rPr sz="1200" spc="-10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66555163-074A-4893-8C4A-089DCD99573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7064" y="4614502"/>
            <a:ext cx="1273603" cy="93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1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F27DA4E8-B0E4-CAC2-EBAD-EDD5BDF41DDB}"/>
              </a:ext>
            </a:extLst>
          </p:cNvPr>
          <p:cNvSpPr/>
          <p:nvPr/>
        </p:nvSpPr>
        <p:spPr>
          <a:xfrm>
            <a:off x="774700" y="1209675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500"/>
                </a:lnTo>
                <a:close/>
              </a:path>
            </a:pathLst>
          </a:custGeom>
          <a:solidFill>
            <a:srgbClr val="7E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 descr="$PPTXTitle">
            <a:extLst>
              <a:ext uri="{FF2B5EF4-FFF2-40B4-BE49-F238E27FC236}">
                <a16:creationId xmlns:a16="http://schemas.microsoft.com/office/drawing/2014/main" id="{B8AA6ED0-8B59-BD90-694A-3E379EBF427A}"/>
              </a:ext>
            </a:extLst>
          </p:cNvPr>
          <p:cNvSpPr txBox="1">
            <a:spLocks/>
          </p:cNvSpPr>
          <p:nvPr/>
        </p:nvSpPr>
        <p:spPr>
          <a:xfrm>
            <a:off x="1793839" y="2749718"/>
            <a:ext cx="530669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z="3500" spc="100">
                <a:solidFill>
                  <a:srgbClr val="FFFFFF"/>
                </a:solidFill>
              </a:rPr>
              <a:t>Contención</a:t>
            </a:r>
            <a:r>
              <a:rPr lang="es-ES" sz="3500" spc="-20">
                <a:solidFill>
                  <a:srgbClr val="FFFFFF"/>
                </a:solidFill>
              </a:rPr>
              <a:t> </a:t>
            </a:r>
            <a:r>
              <a:rPr lang="es-ES" sz="3500">
                <a:solidFill>
                  <a:srgbClr val="FFFFFF"/>
                </a:solidFill>
              </a:rPr>
              <a:t>en</a:t>
            </a:r>
            <a:r>
              <a:rPr lang="es-ES" sz="3500" spc="-55">
                <a:solidFill>
                  <a:srgbClr val="FFFFFF"/>
                </a:solidFill>
              </a:rPr>
              <a:t> </a:t>
            </a:r>
            <a:r>
              <a:rPr lang="es-ES" sz="3500" spc="-10">
                <a:solidFill>
                  <a:srgbClr val="FFFFFF"/>
                </a:solidFill>
              </a:rPr>
              <a:t>psiquiatría</a:t>
            </a:r>
            <a:endParaRPr lang="es-ES" sz="3500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5993C36-DEFB-4EF2-0561-31316BCDE71A}"/>
              </a:ext>
            </a:extLst>
          </p:cNvPr>
          <p:cNvSpPr txBox="1"/>
          <p:nvPr/>
        </p:nvSpPr>
        <p:spPr>
          <a:xfrm>
            <a:off x="9415296" y="5858891"/>
            <a:ext cx="1327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5" dirty="0">
                <a:solidFill>
                  <a:srgbClr val="FFFFFF"/>
                </a:solidFill>
                <a:latin typeface="Trebuchet MS"/>
                <a:cs typeface="Trebuchet MS"/>
              </a:rPr>
              <a:t>15</a:t>
            </a:r>
            <a:endParaRPr sz="9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334332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A35E9F80-7BDD-172C-C052-BCC90F4D0C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Contención</a:t>
            </a:r>
            <a:r>
              <a:rPr spc="-20" dirty="0"/>
              <a:t> </a:t>
            </a:r>
            <a:r>
              <a:rPr dirty="0"/>
              <a:t>en</a:t>
            </a:r>
            <a:r>
              <a:rPr spc="-15" dirty="0"/>
              <a:t> </a:t>
            </a:r>
            <a:r>
              <a:rPr spc="-10" dirty="0"/>
              <a:t>psiquiatría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A17211A-F08C-B55B-5389-539722022143}"/>
              </a:ext>
            </a:extLst>
          </p:cNvPr>
          <p:cNvSpPr txBox="1"/>
          <p:nvPr/>
        </p:nvSpPr>
        <p:spPr>
          <a:xfrm>
            <a:off x="1415333" y="2430246"/>
            <a:ext cx="6899909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 MT"/>
              <a:buChar char="•"/>
              <a:tabLst>
                <a:tab pos="35560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Procedimiento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terapéutico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consiste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recibir,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proteger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cuidar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al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crisis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emocional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7E7E7E"/>
                </a:solidFill>
                <a:latin typeface="Trebuchet MS"/>
                <a:cs typeface="Trebuchet MS"/>
              </a:rPr>
              <a:t>y/o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agitación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psicomotriz.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1400">
              <a:latin typeface="Trebuchet MS"/>
              <a:cs typeface="Trebuchet MS"/>
            </a:endParaRPr>
          </a:p>
          <a:p>
            <a:pPr marL="354965" indent="-342265">
              <a:lnSpc>
                <a:spcPct val="100000"/>
              </a:lnSpc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Deberá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realizada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personas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debidamente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capacitadas.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D2DACB15-285E-9632-182C-843F597BA42F}"/>
              </a:ext>
            </a:extLst>
          </p:cNvPr>
          <p:cNvSpPr txBox="1"/>
          <p:nvPr/>
        </p:nvSpPr>
        <p:spPr>
          <a:xfrm>
            <a:off x="2239734" y="4446522"/>
            <a:ext cx="49212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Arial MT"/>
                <a:cs typeface="Arial MT"/>
              </a:rPr>
              <a:t>Verbal</a:t>
            </a:r>
            <a:endParaRPr sz="1300">
              <a:latin typeface="Arial MT"/>
              <a:cs typeface="Arial MT"/>
            </a:endParaRPr>
          </a:p>
        </p:txBody>
      </p:sp>
      <p:pic>
        <p:nvPicPr>
          <p:cNvPr id="19" name="object 5">
            <a:extLst>
              <a:ext uri="{FF2B5EF4-FFF2-40B4-BE49-F238E27FC236}">
                <a16:creationId xmlns:a16="http://schemas.microsoft.com/office/drawing/2014/main" id="{775AC965-9624-C938-621D-0CAE1EB0C00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9899" y="4253130"/>
            <a:ext cx="5762243" cy="1609344"/>
          </a:xfrm>
          <a:prstGeom prst="rect">
            <a:avLst/>
          </a:prstGeom>
        </p:spPr>
      </p:pic>
      <p:sp>
        <p:nvSpPr>
          <p:cNvPr id="20" name="object 6">
            <a:extLst>
              <a:ext uri="{FF2B5EF4-FFF2-40B4-BE49-F238E27FC236}">
                <a16:creationId xmlns:a16="http://schemas.microsoft.com/office/drawing/2014/main" id="{9CDB1DEC-86B4-9304-BDD6-30AE581E74F7}"/>
              </a:ext>
            </a:extLst>
          </p:cNvPr>
          <p:cNvSpPr txBox="1"/>
          <p:nvPr/>
        </p:nvSpPr>
        <p:spPr>
          <a:xfrm>
            <a:off x="2571606" y="4930800"/>
            <a:ext cx="49212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Arial MT"/>
                <a:cs typeface="Arial MT"/>
              </a:rPr>
              <a:t>Verbal</a:t>
            </a:r>
            <a:endParaRPr sz="1300" dirty="0">
              <a:latin typeface="Arial MT"/>
              <a:cs typeface="Arial MT"/>
            </a:endParaRPr>
          </a:p>
        </p:txBody>
      </p:sp>
      <p:pic>
        <p:nvPicPr>
          <p:cNvPr id="21" name="object 7">
            <a:extLst>
              <a:ext uri="{FF2B5EF4-FFF2-40B4-BE49-F238E27FC236}">
                <a16:creationId xmlns:a16="http://schemas.microsoft.com/office/drawing/2014/main" id="{B96DE221-73B9-0ACC-CC2A-72200F77C9A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4860" y="4722522"/>
            <a:ext cx="1472183" cy="670559"/>
          </a:xfrm>
          <a:prstGeom prst="rect">
            <a:avLst/>
          </a:prstGeom>
        </p:spPr>
      </p:pic>
      <p:sp>
        <p:nvSpPr>
          <p:cNvPr id="22" name="object 8">
            <a:extLst>
              <a:ext uri="{FF2B5EF4-FFF2-40B4-BE49-F238E27FC236}">
                <a16:creationId xmlns:a16="http://schemas.microsoft.com/office/drawing/2014/main" id="{04BAFE86-0FAB-9D81-BA0F-C16A795C98DA}"/>
              </a:ext>
            </a:extLst>
          </p:cNvPr>
          <p:cNvSpPr txBox="1"/>
          <p:nvPr/>
        </p:nvSpPr>
        <p:spPr>
          <a:xfrm>
            <a:off x="4025519" y="4930800"/>
            <a:ext cx="7569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Arial MT"/>
                <a:cs typeface="Arial MT"/>
              </a:rPr>
              <a:t>Ambiental</a:t>
            </a:r>
            <a:endParaRPr sz="1300" dirty="0">
              <a:latin typeface="Arial MT"/>
              <a:cs typeface="Arial MT"/>
            </a:endParaRPr>
          </a:p>
        </p:txBody>
      </p:sp>
      <p:pic>
        <p:nvPicPr>
          <p:cNvPr id="23" name="object 9">
            <a:extLst>
              <a:ext uri="{FF2B5EF4-FFF2-40B4-BE49-F238E27FC236}">
                <a16:creationId xmlns:a16="http://schemas.microsoft.com/office/drawing/2014/main" id="{DD16F61E-1425-6C4C-482F-9BA3FF82887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1343" y="4722522"/>
            <a:ext cx="1473708" cy="670559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CC29EC0-3BEB-F877-7FAB-84277F43BB83}"/>
              </a:ext>
            </a:extLst>
          </p:cNvPr>
          <p:cNvSpPr txBox="1"/>
          <p:nvPr/>
        </p:nvSpPr>
        <p:spPr>
          <a:xfrm>
            <a:off x="5438274" y="4930800"/>
            <a:ext cx="110490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Arial MT"/>
                <a:cs typeface="Arial MT"/>
              </a:rPr>
              <a:t>Farmacológica</a:t>
            </a:r>
            <a:endParaRPr sz="1300" dirty="0">
              <a:latin typeface="Arial MT"/>
              <a:cs typeface="Arial MT"/>
            </a:endParaRPr>
          </a:p>
        </p:txBody>
      </p:sp>
      <p:pic>
        <p:nvPicPr>
          <p:cNvPr id="25" name="object 11">
            <a:extLst>
              <a:ext uri="{FF2B5EF4-FFF2-40B4-BE49-F238E27FC236}">
                <a16:creationId xmlns:a16="http://schemas.microsoft.com/office/drawing/2014/main" id="{4D850AAE-0C93-348C-E007-9AF6C818229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9352" y="4722522"/>
            <a:ext cx="1469135" cy="670559"/>
          </a:xfrm>
          <a:prstGeom prst="rect">
            <a:avLst/>
          </a:prstGeom>
        </p:spPr>
      </p:pic>
      <p:grpSp>
        <p:nvGrpSpPr>
          <p:cNvPr id="26" name="object 13">
            <a:extLst>
              <a:ext uri="{FF2B5EF4-FFF2-40B4-BE49-F238E27FC236}">
                <a16:creationId xmlns:a16="http://schemas.microsoft.com/office/drawing/2014/main" id="{1C7F454E-670E-ED4E-EDE1-7A86E5CDF08F}"/>
              </a:ext>
            </a:extLst>
          </p:cNvPr>
          <p:cNvGrpSpPr/>
          <p:nvPr/>
        </p:nvGrpSpPr>
        <p:grpSpPr>
          <a:xfrm>
            <a:off x="3440832" y="4885589"/>
            <a:ext cx="3511550" cy="342900"/>
            <a:chOff x="3108960" y="4401311"/>
            <a:chExt cx="3511550" cy="342900"/>
          </a:xfrm>
        </p:grpSpPr>
        <p:sp>
          <p:nvSpPr>
            <p:cNvPr id="27" name="object 14">
              <a:extLst>
                <a:ext uri="{FF2B5EF4-FFF2-40B4-BE49-F238E27FC236}">
                  <a16:creationId xmlns:a16="http://schemas.microsoft.com/office/drawing/2014/main" id="{D22B9C13-7973-A3E3-45DD-B8672C6EA71A}"/>
                </a:ext>
              </a:extLst>
            </p:cNvPr>
            <p:cNvSpPr/>
            <p:nvPr/>
          </p:nvSpPr>
          <p:spPr>
            <a:xfrm>
              <a:off x="3121139" y="441502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6992" y="129540"/>
                  </a:moveTo>
                  <a:lnTo>
                    <a:pt x="187452" y="129540"/>
                  </a:lnTo>
                  <a:lnTo>
                    <a:pt x="187452" y="0"/>
                  </a:lnTo>
                  <a:lnTo>
                    <a:pt x="131064" y="0"/>
                  </a:lnTo>
                  <a:lnTo>
                    <a:pt x="131064" y="129540"/>
                  </a:lnTo>
                  <a:lnTo>
                    <a:pt x="0" y="129540"/>
                  </a:lnTo>
                  <a:lnTo>
                    <a:pt x="0" y="185420"/>
                  </a:lnTo>
                  <a:lnTo>
                    <a:pt x="131064" y="185420"/>
                  </a:lnTo>
                  <a:lnTo>
                    <a:pt x="131064" y="317500"/>
                  </a:lnTo>
                  <a:lnTo>
                    <a:pt x="187452" y="317500"/>
                  </a:lnTo>
                  <a:lnTo>
                    <a:pt x="187452" y="185420"/>
                  </a:lnTo>
                  <a:lnTo>
                    <a:pt x="316992" y="185420"/>
                  </a:lnTo>
                  <a:lnTo>
                    <a:pt x="316992" y="12954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5">
              <a:extLst>
                <a:ext uri="{FF2B5EF4-FFF2-40B4-BE49-F238E27FC236}">
                  <a16:creationId xmlns:a16="http://schemas.microsoft.com/office/drawing/2014/main" id="{DEB3DBED-AD00-0CD4-56EB-6525B85EE139}"/>
                </a:ext>
              </a:extLst>
            </p:cNvPr>
            <p:cNvSpPr/>
            <p:nvPr/>
          </p:nvSpPr>
          <p:spPr>
            <a:xfrm>
              <a:off x="3108960" y="4401311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129540" y="143256"/>
                  </a:moveTo>
                  <a:lnTo>
                    <a:pt x="129540" y="0"/>
                  </a:lnTo>
                  <a:lnTo>
                    <a:pt x="211836" y="0"/>
                  </a:lnTo>
                  <a:lnTo>
                    <a:pt x="211836" y="13716"/>
                  </a:lnTo>
                  <a:lnTo>
                    <a:pt x="155448" y="13716"/>
                  </a:lnTo>
                  <a:lnTo>
                    <a:pt x="143256" y="25908"/>
                  </a:lnTo>
                  <a:lnTo>
                    <a:pt x="155448" y="25908"/>
                  </a:lnTo>
                  <a:lnTo>
                    <a:pt x="155448" y="131064"/>
                  </a:lnTo>
                  <a:lnTo>
                    <a:pt x="143256" y="131064"/>
                  </a:lnTo>
                  <a:lnTo>
                    <a:pt x="129540" y="143256"/>
                  </a:lnTo>
                  <a:close/>
                </a:path>
                <a:path w="342900" h="342900">
                  <a:moveTo>
                    <a:pt x="155448" y="25908"/>
                  </a:moveTo>
                  <a:lnTo>
                    <a:pt x="143256" y="25908"/>
                  </a:lnTo>
                  <a:lnTo>
                    <a:pt x="155448" y="13716"/>
                  </a:lnTo>
                  <a:lnTo>
                    <a:pt x="155448" y="25908"/>
                  </a:lnTo>
                  <a:close/>
                </a:path>
                <a:path w="342900" h="342900">
                  <a:moveTo>
                    <a:pt x="187452" y="25908"/>
                  </a:moveTo>
                  <a:lnTo>
                    <a:pt x="155448" y="25908"/>
                  </a:lnTo>
                  <a:lnTo>
                    <a:pt x="155448" y="13716"/>
                  </a:lnTo>
                  <a:lnTo>
                    <a:pt x="187452" y="13716"/>
                  </a:lnTo>
                  <a:lnTo>
                    <a:pt x="187452" y="25908"/>
                  </a:lnTo>
                  <a:close/>
                </a:path>
                <a:path w="342900" h="342900">
                  <a:moveTo>
                    <a:pt x="316991" y="155448"/>
                  </a:moveTo>
                  <a:lnTo>
                    <a:pt x="187452" y="155448"/>
                  </a:lnTo>
                  <a:lnTo>
                    <a:pt x="187452" y="13716"/>
                  </a:lnTo>
                  <a:lnTo>
                    <a:pt x="199643" y="25908"/>
                  </a:lnTo>
                  <a:lnTo>
                    <a:pt x="211836" y="25908"/>
                  </a:lnTo>
                  <a:lnTo>
                    <a:pt x="211836" y="131064"/>
                  </a:lnTo>
                  <a:lnTo>
                    <a:pt x="199643" y="131064"/>
                  </a:lnTo>
                  <a:lnTo>
                    <a:pt x="211836" y="143256"/>
                  </a:lnTo>
                  <a:lnTo>
                    <a:pt x="316991" y="143256"/>
                  </a:lnTo>
                  <a:lnTo>
                    <a:pt x="316991" y="155448"/>
                  </a:lnTo>
                  <a:close/>
                </a:path>
                <a:path w="342900" h="342900">
                  <a:moveTo>
                    <a:pt x="211836" y="25908"/>
                  </a:moveTo>
                  <a:lnTo>
                    <a:pt x="199643" y="25908"/>
                  </a:lnTo>
                  <a:lnTo>
                    <a:pt x="187452" y="13716"/>
                  </a:lnTo>
                  <a:lnTo>
                    <a:pt x="211836" y="13716"/>
                  </a:lnTo>
                  <a:lnTo>
                    <a:pt x="211836" y="25908"/>
                  </a:lnTo>
                  <a:close/>
                </a:path>
                <a:path w="342900" h="342900">
                  <a:moveTo>
                    <a:pt x="129540" y="213360"/>
                  </a:moveTo>
                  <a:lnTo>
                    <a:pt x="0" y="213360"/>
                  </a:lnTo>
                  <a:lnTo>
                    <a:pt x="0" y="131064"/>
                  </a:lnTo>
                  <a:lnTo>
                    <a:pt x="129540" y="131064"/>
                  </a:lnTo>
                  <a:lnTo>
                    <a:pt x="129540" y="143256"/>
                  </a:lnTo>
                  <a:lnTo>
                    <a:pt x="24384" y="143256"/>
                  </a:lnTo>
                  <a:lnTo>
                    <a:pt x="12192" y="155448"/>
                  </a:lnTo>
                  <a:lnTo>
                    <a:pt x="24384" y="155448"/>
                  </a:lnTo>
                  <a:lnTo>
                    <a:pt x="24384" y="187452"/>
                  </a:lnTo>
                  <a:lnTo>
                    <a:pt x="12192" y="187452"/>
                  </a:lnTo>
                  <a:lnTo>
                    <a:pt x="24384" y="199644"/>
                  </a:lnTo>
                  <a:lnTo>
                    <a:pt x="129540" y="199644"/>
                  </a:lnTo>
                  <a:lnTo>
                    <a:pt x="129540" y="213360"/>
                  </a:lnTo>
                  <a:close/>
                </a:path>
                <a:path w="342900" h="342900">
                  <a:moveTo>
                    <a:pt x="155448" y="155448"/>
                  </a:moveTo>
                  <a:lnTo>
                    <a:pt x="24384" y="155448"/>
                  </a:lnTo>
                  <a:lnTo>
                    <a:pt x="24384" y="143256"/>
                  </a:lnTo>
                  <a:lnTo>
                    <a:pt x="129540" y="143256"/>
                  </a:lnTo>
                  <a:lnTo>
                    <a:pt x="143256" y="131064"/>
                  </a:lnTo>
                  <a:lnTo>
                    <a:pt x="155448" y="131064"/>
                  </a:lnTo>
                  <a:lnTo>
                    <a:pt x="155448" y="155448"/>
                  </a:lnTo>
                  <a:close/>
                </a:path>
                <a:path w="342900" h="342900">
                  <a:moveTo>
                    <a:pt x="211836" y="143256"/>
                  </a:moveTo>
                  <a:lnTo>
                    <a:pt x="199643" y="131064"/>
                  </a:lnTo>
                  <a:lnTo>
                    <a:pt x="211836" y="131064"/>
                  </a:lnTo>
                  <a:lnTo>
                    <a:pt x="211836" y="143256"/>
                  </a:lnTo>
                  <a:close/>
                </a:path>
                <a:path w="342900" h="342900">
                  <a:moveTo>
                    <a:pt x="342900" y="155448"/>
                  </a:moveTo>
                  <a:lnTo>
                    <a:pt x="329184" y="155448"/>
                  </a:lnTo>
                  <a:lnTo>
                    <a:pt x="316991" y="143256"/>
                  </a:lnTo>
                  <a:lnTo>
                    <a:pt x="211836" y="143256"/>
                  </a:lnTo>
                  <a:lnTo>
                    <a:pt x="211836" y="131064"/>
                  </a:lnTo>
                  <a:lnTo>
                    <a:pt x="342900" y="131064"/>
                  </a:lnTo>
                  <a:lnTo>
                    <a:pt x="342900" y="155448"/>
                  </a:lnTo>
                  <a:close/>
                </a:path>
                <a:path w="342900" h="342900">
                  <a:moveTo>
                    <a:pt x="24384" y="155448"/>
                  </a:moveTo>
                  <a:lnTo>
                    <a:pt x="12192" y="155448"/>
                  </a:lnTo>
                  <a:lnTo>
                    <a:pt x="24384" y="143256"/>
                  </a:lnTo>
                  <a:lnTo>
                    <a:pt x="24384" y="155448"/>
                  </a:lnTo>
                  <a:close/>
                </a:path>
                <a:path w="342900" h="342900">
                  <a:moveTo>
                    <a:pt x="316991" y="199644"/>
                  </a:moveTo>
                  <a:lnTo>
                    <a:pt x="316991" y="143256"/>
                  </a:lnTo>
                  <a:lnTo>
                    <a:pt x="329184" y="155448"/>
                  </a:lnTo>
                  <a:lnTo>
                    <a:pt x="342900" y="155448"/>
                  </a:lnTo>
                  <a:lnTo>
                    <a:pt x="342900" y="187452"/>
                  </a:lnTo>
                  <a:lnTo>
                    <a:pt x="329184" y="187452"/>
                  </a:lnTo>
                  <a:lnTo>
                    <a:pt x="316991" y="199644"/>
                  </a:lnTo>
                  <a:close/>
                </a:path>
                <a:path w="342900" h="342900">
                  <a:moveTo>
                    <a:pt x="24384" y="199644"/>
                  </a:moveTo>
                  <a:lnTo>
                    <a:pt x="12192" y="187452"/>
                  </a:lnTo>
                  <a:lnTo>
                    <a:pt x="24384" y="187452"/>
                  </a:lnTo>
                  <a:lnTo>
                    <a:pt x="24384" y="199644"/>
                  </a:lnTo>
                  <a:close/>
                </a:path>
                <a:path w="342900" h="342900">
                  <a:moveTo>
                    <a:pt x="155448" y="213360"/>
                  </a:moveTo>
                  <a:lnTo>
                    <a:pt x="143256" y="213360"/>
                  </a:lnTo>
                  <a:lnTo>
                    <a:pt x="129540" y="199644"/>
                  </a:lnTo>
                  <a:lnTo>
                    <a:pt x="24384" y="199644"/>
                  </a:lnTo>
                  <a:lnTo>
                    <a:pt x="24384" y="187452"/>
                  </a:lnTo>
                  <a:lnTo>
                    <a:pt x="155448" y="187452"/>
                  </a:lnTo>
                  <a:lnTo>
                    <a:pt x="155448" y="213360"/>
                  </a:lnTo>
                  <a:close/>
                </a:path>
                <a:path w="342900" h="342900">
                  <a:moveTo>
                    <a:pt x="187452" y="330708"/>
                  </a:moveTo>
                  <a:lnTo>
                    <a:pt x="187452" y="187452"/>
                  </a:lnTo>
                  <a:lnTo>
                    <a:pt x="316991" y="187452"/>
                  </a:lnTo>
                  <a:lnTo>
                    <a:pt x="316991" y="199644"/>
                  </a:lnTo>
                  <a:lnTo>
                    <a:pt x="211836" y="199644"/>
                  </a:lnTo>
                  <a:lnTo>
                    <a:pt x="199643" y="213360"/>
                  </a:lnTo>
                  <a:lnTo>
                    <a:pt x="211836" y="213360"/>
                  </a:lnTo>
                  <a:lnTo>
                    <a:pt x="211836" y="318516"/>
                  </a:lnTo>
                  <a:lnTo>
                    <a:pt x="199643" y="318516"/>
                  </a:lnTo>
                  <a:lnTo>
                    <a:pt x="187452" y="330708"/>
                  </a:lnTo>
                  <a:close/>
                </a:path>
                <a:path w="342900" h="342900">
                  <a:moveTo>
                    <a:pt x="342900" y="213360"/>
                  </a:moveTo>
                  <a:lnTo>
                    <a:pt x="211836" y="213360"/>
                  </a:lnTo>
                  <a:lnTo>
                    <a:pt x="211836" y="199644"/>
                  </a:lnTo>
                  <a:lnTo>
                    <a:pt x="316991" y="199644"/>
                  </a:lnTo>
                  <a:lnTo>
                    <a:pt x="329184" y="187452"/>
                  </a:lnTo>
                  <a:lnTo>
                    <a:pt x="342900" y="187452"/>
                  </a:lnTo>
                  <a:lnTo>
                    <a:pt x="342900" y="213360"/>
                  </a:lnTo>
                  <a:close/>
                </a:path>
                <a:path w="342900" h="342900">
                  <a:moveTo>
                    <a:pt x="211836" y="342900"/>
                  </a:moveTo>
                  <a:lnTo>
                    <a:pt x="129540" y="342900"/>
                  </a:lnTo>
                  <a:lnTo>
                    <a:pt x="129540" y="199644"/>
                  </a:lnTo>
                  <a:lnTo>
                    <a:pt x="143256" y="213360"/>
                  </a:lnTo>
                  <a:lnTo>
                    <a:pt x="155448" y="213360"/>
                  </a:lnTo>
                  <a:lnTo>
                    <a:pt x="155448" y="318516"/>
                  </a:lnTo>
                  <a:lnTo>
                    <a:pt x="143256" y="318516"/>
                  </a:lnTo>
                  <a:lnTo>
                    <a:pt x="155448" y="330708"/>
                  </a:lnTo>
                  <a:lnTo>
                    <a:pt x="211836" y="330708"/>
                  </a:lnTo>
                  <a:lnTo>
                    <a:pt x="211836" y="342900"/>
                  </a:lnTo>
                  <a:close/>
                </a:path>
                <a:path w="342900" h="342900">
                  <a:moveTo>
                    <a:pt x="211836" y="213360"/>
                  </a:moveTo>
                  <a:lnTo>
                    <a:pt x="199643" y="213360"/>
                  </a:lnTo>
                  <a:lnTo>
                    <a:pt x="211836" y="199644"/>
                  </a:lnTo>
                  <a:lnTo>
                    <a:pt x="211836" y="213360"/>
                  </a:lnTo>
                  <a:close/>
                </a:path>
                <a:path w="342900" h="342900">
                  <a:moveTo>
                    <a:pt x="155448" y="330708"/>
                  </a:moveTo>
                  <a:lnTo>
                    <a:pt x="143256" y="318516"/>
                  </a:lnTo>
                  <a:lnTo>
                    <a:pt x="155448" y="318516"/>
                  </a:lnTo>
                  <a:lnTo>
                    <a:pt x="155448" y="330708"/>
                  </a:lnTo>
                  <a:close/>
                </a:path>
                <a:path w="342900" h="342900">
                  <a:moveTo>
                    <a:pt x="187452" y="330708"/>
                  </a:moveTo>
                  <a:lnTo>
                    <a:pt x="155448" y="330708"/>
                  </a:lnTo>
                  <a:lnTo>
                    <a:pt x="155448" y="318516"/>
                  </a:lnTo>
                  <a:lnTo>
                    <a:pt x="187452" y="318516"/>
                  </a:lnTo>
                  <a:lnTo>
                    <a:pt x="187452" y="330708"/>
                  </a:lnTo>
                  <a:close/>
                </a:path>
                <a:path w="342900" h="342900">
                  <a:moveTo>
                    <a:pt x="211836" y="330708"/>
                  </a:moveTo>
                  <a:lnTo>
                    <a:pt x="187452" y="330708"/>
                  </a:lnTo>
                  <a:lnTo>
                    <a:pt x="199643" y="318516"/>
                  </a:lnTo>
                  <a:lnTo>
                    <a:pt x="211836" y="318516"/>
                  </a:lnTo>
                  <a:lnTo>
                    <a:pt x="211836" y="3307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6">
              <a:extLst>
                <a:ext uri="{FF2B5EF4-FFF2-40B4-BE49-F238E27FC236}">
                  <a16:creationId xmlns:a16="http://schemas.microsoft.com/office/drawing/2014/main" id="{8A7A2786-F0FE-7C84-ECE1-28EEC783A0EB}"/>
                </a:ext>
              </a:extLst>
            </p:cNvPr>
            <p:cNvSpPr/>
            <p:nvPr/>
          </p:nvSpPr>
          <p:spPr>
            <a:xfrm>
              <a:off x="4706099" y="441502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6992" y="129540"/>
                  </a:moveTo>
                  <a:lnTo>
                    <a:pt x="185928" y="129540"/>
                  </a:lnTo>
                  <a:lnTo>
                    <a:pt x="185928" y="0"/>
                  </a:lnTo>
                  <a:lnTo>
                    <a:pt x="129540" y="0"/>
                  </a:lnTo>
                  <a:lnTo>
                    <a:pt x="129540" y="129540"/>
                  </a:lnTo>
                  <a:lnTo>
                    <a:pt x="0" y="129540"/>
                  </a:lnTo>
                  <a:lnTo>
                    <a:pt x="0" y="185420"/>
                  </a:lnTo>
                  <a:lnTo>
                    <a:pt x="129540" y="185420"/>
                  </a:lnTo>
                  <a:lnTo>
                    <a:pt x="129540" y="317500"/>
                  </a:lnTo>
                  <a:lnTo>
                    <a:pt x="185928" y="317500"/>
                  </a:lnTo>
                  <a:lnTo>
                    <a:pt x="185928" y="185420"/>
                  </a:lnTo>
                  <a:lnTo>
                    <a:pt x="316992" y="185420"/>
                  </a:lnTo>
                  <a:lnTo>
                    <a:pt x="316992" y="12954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7">
              <a:extLst>
                <a:ext uri="{FF2B5EF4-FFF2-40B4-BE49-F238E27FC236}">
                  <a16:creationId xmlns:a16="http://schemas.microsoft.com/office/drawing/2014/main" id="{2FB5D88B-3331-ED9D-F34D-3586113B5C16}"/>
                </a:ext>
              </a:extLst>
            </p:cNvPr>
            <p:cNvSpPr/>
            <p:nvPr/>
          </p:nvSpPr>
          <p:spPr>
            <a:xfrm>
              <a:off x="4692396" y="4401311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131064" y="143256"/>
                  </a:moveTo>
                  <a:lnTo>
                    <a:pt x="131064" y="0"/>
                  </a:lnTo>
                  <a:lnTo>
                    <a:pt x="213360" y="0"/>
                  </a:lnTo>
                  <a:lnTo>
                    <a:pt x="213360" y="13716"/>
                  </a:lnTo>
                  <a:lnTo>
                    <a:pt x="155448" y="13716"/>
                  </a:lnTo>
                  <a:lnTo>
                    <a:pt x="143256" y="25908"/>
                  </a:lnTo>
                  <a:lnTo>
                    <a:pt x="155448" y="25908"/>
                  </a:lnTo>
                  <a:lnTo>
                    <a:pt x="155448" y="131064"/>
                  </a:lnTo>
                  <a:lnTo>
                    <a:pt x="143256" y="131064"/>
                  </a:lnTo>
                  <a:lnTo>
                    <a:pt x="131064" y="143256"/>
                  </a:lnTo>
                  <a:close/>
                </a:path>
                <a:path w="342900" h="342900">
                  <a:moveTo>
                    <a:pt x="155448" y="25908"/>
                  </a:moveTo>
                  <a:lnTo>
                    <a:pt x="143256" y="25908"/>
                  </a:lnTo>
                  <a:lnTo>
                    <a:pt x="155448" y="13716"/>
                  </a:lnTo>
                  <a:lnTo>
                    <a:pt x="155448" y="25908"/>
                  </a:lnTo>
                  <a:close/>
                </a:path>
                <a:path w="342900" h="342900">
                  <a:moveTo>
                    <a:pt x="187452" y="25908"/>
                  </a:moveTo>
                  <a:lnTo>
                    <a:pt x="155448" y="25908"/>
                  </a:lnTo>
                  <a:lnTo>
                    <a:pt x="155448" y="13716"/>
                  </a:lnTo>
                  <a:lnTo>
                    <a:pt x="187452" y="13716"/>
                  </a:lnTo>
                  <a:lnTo>
                    <a:pt x="187452" y="25908"/>
                  </a:lnTo>
                  <a:close/>
                </a:path>
                <a:path w="342900" h="342900">
                  <a:moveTo>
                    <a:pt x="318515" y="155448"/>
                  </a:moveTo>
                  <a:lnTo>
                    <a:pt x="187452" y="155448"/>
                  </a:lnTo>
                  <a:lnTo>
                    <a:pt x="187452" y="13716"/>
                  </a:lnTo>
                  <a:lnTo>
                    <a:pt x="199643" y="25908"/>
                  </a:lnTo>
                  <a:lnTo>
                    <a:pt x="213360" y="25908"/>
                  </a:lnTo>
                  <a:lnTo>
                    <a:pt x="213360" y="131064"/>
                  </a:lnTo>
                  <a:lnTo>
                    <a:pt x="199643" y="131064"/>
                  </a:lnTo>
                  <a:lnTo>
                    <a:pt x="213360" y="143256"/>
                  </a:lnTo>
                  <a:lnTo>
                    <a:pt x="318515" y="143256"/>
                  </a:lnTo>
                  <a:lnTo>
                    <a:pt x="318515" y="155448"/>
                  </a:lnTo>
                  <a:close/>
                </a:path>
                <a:path w="342900" h="342900">
                  <a:moveTo>
                    <a:pt x="213360" y="25908"/>
                  </a:moveTo>
                  <a:lnTo>
                    <a:pt x="199643" y="25908"/>
                  </a:lnTo>
                  <a:lnTo>
                    <a:pt x="187452" y="13716"/>
                  </a:lnTo>
                  <a:lnTo>
                    <a:pt x="213360" y="13716"/>
                  </a:lnTo>
                  <a:lnTo>
                    <a:pt x="213360" y="25908"/>
                  </a:lnTo>
                  <a:close/>
                </a:path>
                <a:path w="342900" h="342900">
                  <a:moveTo>
                    <a:pt x="131064" y="213360"/>
                  </a:moveTo>
                  <a:lnTo>
                    <a:pt x="0" y="213360"/>
                  </a:lnTo>
                  <a:lnTo>
                    <a:pt x="0" y="131064"/>
                  </a:lnTo>
                  <a:lnTo>
                    <a:pt x="131064" y="131064"/>
                  </a:lnTo>
                  <a:lnTo>
                    <a:pt x="131064" y="143256"/>
                  </a:lnTo>
                  <a:lnTo>
                    <a:pt x="25908" y="143256"/>
                  </a:lnTo>
                  <a:lnTo>
                    <a:pt x="13716" y="155448"/>
                  </a:lnTo>
                  <a:lnTo>
                    <a:pt x="25908" y="155448"/>
                  </a:lnTo>
                  <a:lnTo>
                    <a:pt x="25908" y="187452"/>
                  </a:lnTo>
                  <a:lnTo>
                    <a:pt x="13716" y="187452"/>
                  </a:lnTo>
                  <a:lnTo>
                    <a:pt x="25908" y="199644"/>
                  </a:lnTo>
                  <a:lnTo>
                    <a:pt x="131064" y="199644"/>
                  </a:lnTo>
                  <a:lnTo>
                    <a:pt x="131064" y="213360"/>
                  </a:lnTo>
                  <a:close/>
                </a:path>
                <a:path w="342900" h="342900">
                  <a:moveTo>
                    <a:pt x="155448" y="155448"/>
                  </a:moveTo>
                  <a:lnTo>
                    <a:pt x="25908" y="155448"/>
                  </a:lnTo>
                  <a:lnTo>
                    <a:pt x="25908" y="143256"/>
                  </a:lnTo>
                  <a:lnTo>
                    <a:pt x="131064" y="143256"/>
                  </a:lnTo>
                  <a:lnTo>
                    <a:pt x="143256" y="131064"/>
                  </a:lnTo>
                  <a:lnTo>
                    <a:pt x="155448" y="131064"/>
                  </a:lnTo>
                  <a:lnTo>
                    <a:pt x="155448" y="155448"/>
                  </a:lnTo>
                  <a:close/>
                </a:path>
                <a:path w="342900" h="342900">
                  <a:moveTo>
                    <a:pt x="213360" y="143256"/>
                  </a:moveTo>
                  <a:lnTo>
                    <a:pt x="199643" y="131064"/>
                  </a:lnTo>
                  <a:lnTo>
                    <a:pt x="213360" y="131064"/>
                  </a:lnTo>
                  <a:lnTo>
                    <a:pt x="213360" y="143256"/>
                  </a:lnTo>
                  <a:close/>
                </a:path>
                <a:path w="342900" h="342900">
                  <a:moveTo>
                    <a:pt x="342900" y="155448"/>
                  </a:moveTo>
                  <a:lnTo>
                    <a:pt x="330708" y="155448"/>
                  </a:lnTo>
                  <a:lnTo>
                    <a:pt x="318515" y="143256"/>
                  </a:lnTo>
                  <a:lnTo>
                    <a:pt x="213360" y="143256"/>
                  </a:lnTo>
                  <a:lnTo>
                    <a:pt x="213360" y="131064"/>
                  </a:lnTo>
                  <a:lnTo>
                    <a:pt x="342900" y="131064"/>
                  </a:lnTo>
                  <a:lnTo>
                    <a:pt x="342900" y="155448"/>
                  </a:lnTo>
                  <a:close/>
                </a:path>
                <a:path w="342900" h="342900">
                  <a:moveTo>
                    <a:pt x="25908" y="155448"/>
                  </a:moveTo>
                  <a:lnTo>
                    <a:pt x="13716" y="155448"/>
                  </a:lnTo>
                  <a:lnTo>
                    <a:pt x="25908" y="143256"/>
                  </a:lnTo>
                  <a:lnTo>
                    <a:pt x="25908" y="155448"/>
                  </a:lnTo>
                  <a:close/>
                </a:path>
                <a:path w="342900" h="342900">
                  <a:moveTo>
                    <a:pt x="318515" y="199644"/>
                  </a:moveTo>
                  <a:lnTo>
                    <a:pt x="318515" y="143256"/>
                  </a:lnTo>
                  <a:lnTo>
                    <a:pt x="330708" y="155448"/>
                  </a:lnTo>
                  <a:lnTo>
                    <a:pt x="342900" y="155448"/>
                  </a:lnTo>
                  <a:lnTo>
                    <a:pt x="342900" y="187452"/>
                  </a:lnTo>
                  <a:lnTo>
                    <a:pt x="330708" y="187452"/>
                  </a:lnTo>
                  <a:lnTo>
                    <a:pt x="318515" y="199644"/>
                  </a:lnTo>
                  <a:close/>
                </a:path>
                <a:path w="342900" h="342900">
                  <a:moveTo>
                    <a:pt x="25908" y="199644"/>
                  </a:moveTo>
                  <a:lnTo>
                    <a:pt x="13716" y="187452"/>
                  </a:lnTo>
                  <a:lnTo>
                    <a:pt x="25908" y="187452"/>
                  </a:lnTo>
                  <a:lnTo>
                    <a:pt x="25908" y="199644"/>
                  </a:lnTo>
                  <a:close/>
                </a:path>
                <a:path w="342900" h="342900">
                  <a:moveTo>
                    <a:pt x="155448" y="213360"/>
                  </a:moveTo>
                  <a:lnTo>
                    <a:pt x="143256" y="213360"/>
                  </a:lnTo>
                  <a:lnTo>
                    <a:pt x="131064" y="199644"/>
                  </a:lnTo>
                  <a:lnTo>
                    <a:pt x="25908" y="199644"/>
                  </a:lnTo>
                  <a:lnTo>
                    <a:pt x="25908" y="187452"/>
                  </a:lnTo>
                  <a:lnTo>
                    <a:pt x="155448" y="187452"/>
                  </a:lnTo>
                  <a:lnTo>
                    <a:pt x="155448" y="213360"/>
                  </a:lnTo>
                  <a:close/>
                </a:path>
                <a:path w="342900" h="342900">
                  <a:moveTo>
                    <a:pt x="187452" y="330708"/>
                  </a:moveTo>
                  <a:lnTo>
                    <a:pt x="187452" y="187452"/>
                  </a:lnTo>
                  <a:lnTo>
                    <a:pt x="318515" y="187452"/>
                  </a:lnTo>
                  <a:lnTo>
                    <a:pt x="318515" y="199644"/>
                  </a:lnTo>
                  <a:lnTo>
                    <a:pt x="213360" y="199644"/>
                  </a:lnTo>
                  <a:lnTo>
                    <a:pt x="199643" y="213360"/>
                  </a:lnTo>
                  <a:lnTo>
                    <a:pt x="213360" y="213360"/>
                  </a:lnTo>
                  <a:lnTo>
                    <a:pt x="213360" y="318516"/>
                  </a:lnTo>
                  <a:lnTo>
                    <a:pt x="199643" y="318516"/>
                  </a:lnTo>
                  <a:lnTo>
                    <a:pt x="187452" y="330708"/>
                  </a:lnTo>
                  <a:close/>
                </a:path>
                <a:path w="342900" h="342900">
                  <a:moveTo>
                    <a:pt x="342900" y="213360"/>
                  </a:moveTo>
                  <a:lnTo>
                    <a:pt x="213360" y="213360"/>
                  </a:lnTo>
                  <a:lnTo>
                    <a:pt x="213360" y="199644"/>
                  </a:lnTo>
                  <a:lnTo>
                    <a:pt x="318515" y="199644"/>
                  </a:lnTo>
                  <a:lnTo>
                    <a:pt x="330708" y="187452"/>
                  </a:lnTo>
                  <a:lnTo>
                    <a:pt x="342900" y="187452"/>
                  </a:lnTo>
                  <a:lnTo>
                    <a:pt x="342900" y="213360"/>
                  </a:lnTo>
                  <a:close/>
                </a:path>
                <a:path w="342900" h="342900">
                  <a:moveTo>
                    <a:pt x="213360" y="342900"/>
                  </a:moveTo>
                  <a:lnTo>
                    <a:pt x="131064" y="342900"/>
                  </a:lnTo>
                  <a:lnTo>
                    <a:pt x="131064" y="199644"/>
                  </a:lnTo>
                  <a:lnTo>
                    <a:pt x="143256" y="213360"/>
                  </a:lnTo>
                  <a:lnTo>
                    <a:pt x="155448" y="213360"/>
                  </a:lnTo>
                  <a:lnTo>
                    <a:pt x="155448" y="318516"/>
                  </a:lnTo>
                  <a:lnTo>
                    <a:pt x="143256" y="318516"/>
                  </a:lnTo>
                  <a:lnTo>
                    <a:pt x="155448" y="330708"/>
                  </a:lnTo>
                  <a:lnTo>
                    <a:pt x="213360" y="330708"/>
                  </a:lnTo>
                  <a:lnTo>
                    <a:pt x="213360" y="342900"/>
                  </a:lnTo>
                  <a:close/>
                </a:path>
                <a:path w="342900" h="342900">
                  <a:moveTo>
                    <a:pt x="213360" y="213360"/>
                  </a:moveTo>
                  <a:lnTo>
                    <a:pt x="199643" y="213360"/>
                  </a:lnTo>
                  <a:lnTo>
                    <a:pt x="213360" y="199644"/>
                  </a:lnTo>
                  <a:lnTo>
                    <a:pt x="213360" y="213360"/>
                  </a:lnTo>
                  <a:close/>
                </a:path>
                <a:path w="342900" h="342900">
                  <a:moveTo>
                    <a:pt x="155448" y="330708"/>
                  </a:moveTo>
                  <a:lnTo>
                    <a:pt x="143256" y="318516"/>
                  </a:lnTo>
                  <a:lnTo>
                    <a:pt x="155448" y="318516"/>
                  </a:lnTo>
                  <a:lnTo>
                    <a:pt x="155448" y="330708"/>
                  </a:lnTo>
                  <a:close/>
                </a:path>
                <a:path w="342900" h="342900">
                  <a:moveTo>
                    <a:pt x="187452" y="330708"/>
                  </a:moveTo>
                  <a:lnTo>
                    <a:pt x="155448" y="330708"/>
                  </a:lnTo>
                  <a:lnTo>
                    <a:pt x="155448" y="318516"/>
                  </a:lnTo>
                  <a:lnTo>
                    <a:pt x="187452" y="318516"/>
                  </a:lnTo>
                  <a:lnTo>
                    <a:pt x="187452" y="330708"/>
                  </a:lnTo>
                  <a:close/>
                </a:path>
                <a:path w="342900" h="342900">
                  <a:moveTo>
                    <a:pt x="213360" y="330708"/>
                  </a:moveTo>
                  <a:lnTo>
                    <a:pt x="187452" y="330708"/>
                  </a:lnTo>
                  <a:lnTo>
                    <a:pt x="199643" y="318516"/>
                  </a:lnTo>
                  <a:lnTo>
                    <a:pt x="213360" y="318516"/>
                  </a:lnTo>
                  <a:lnTo>
                    <a:pt x="213360" y="3307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8">
              <a:extLst>
                <a:ext uri="{FF2B5EF4-FFF2-40B4-BE49-F238E27FC236}">
                  <a16:creationId xmlns:a16="http://schemas.microsoft.com/office/drawing/2014/main" id="{A2388296-78B4-6CB6-36E2-D58367174395}"/>
                </a:ext>
              </a:extLst>
            </p:cNvPr>
            <p:cNvSpPr/>
            <p:nvPr/>
          </p:nvSpPr>
          <p:spPr>
            <a:xfrm>
              <a:off x="6289548" y="441502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6992" y="129540"/>
                  </a:moveTo>
                  <a:lnTo>
                    <a:pt x="187452" y="129540"/>
                  </a:lnTo>
                  <a:lnTo>
                    <a:pt x="187452" y="0"/>
                  </a:lnTo>
                  <a:lnTo>
                    <a:pt x="129540" y="0"/>
                  </a:lnTo>
                  <a:lnTo>
                    <a:pt x="129540" y="129540"/>
                  </a:lnTo>
                  <a:lnTo>
                    <a:pt x="0" y="129540"/>
                  </a:lnTo>
                  <a:lnTo>
                    <a:pt x="0" y="185420"/>
                  </a:lnTo>
                  <a:lnTo>
                    <a:pt x="129540" y="185420"/>
                  </a:lnTo>
                  <a:lnTo>
                    <a:pt x="129540" y="317500"/>
                  </a:lnTo>
                  <a:lnTo>
                    <a:pt x="187452" y="317500"/>
                  </a:lnTo>
                  <a:lnTo>
                    <a:pt x="187452" y="185420"/>
                  </a:lnTo>
                  <a:lnTo>
                    <a:pt x="316992" y="185420"/>
                  </a:lnTo>
                  <a:lnTo>
                    <a:pt x="316992" y="12954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9">
              <a:extLst>
                <a:ext uri="{FF2B5EF4-FFF2-40B4-BE49-F238E27FC236}">
                  <a16:creationId xmlns:a16="http://schemas.microsoft.com/office/drawing/2014/main" id="{568EA2E8-ECCC-3579-D2A5-47451C78B53D}"/>
                </a:ext>
              </a:extLst>
            </p:cNvPr>
            <p:cNvSpPr/>
            <p:nvPr/>
          </p:nvSpPr>
          <p:spPr>
            <a:xfrm>
              <a:off x="6277355" y="4401311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129540" y="143256"/>
                  </a:moveTo>
                  <a:lnTo>
                    <a:pt x="129540" y="0"/>
                  </a:lnTo>
                  <a:lnTo>
                    <a:pt x="211836" y="0"/>
                  </a:lnTo>
                  <a:lnTo>
                    <a:pt x="211836" y="13716"/>
                  </a:lnTo>
                  <a:lnTo>
                    <a:pt x="155448" y="13716"/>
                  </a:lnTo>
                  <a:lnTo>
                    <a:pt x="141732" y="25908"/>
                  </a:lnTo>
                  <a:lnTo>
                    <a:pt x="155448" y="25908"/>
                  </a:lnTo>
                  <a:lnTo>
                    <a:pt x="155448" y="131064"/>
                  </a:lnTo>
                  <a:lnTo>
                    <a:pt x="141732" y="131064"/>
                  </a:lnTo>
                  <a:lnTo>
                    <a:pt x="129540" y="143256"/>
                  </a:lnTo>
                  <a:close/>
                </a:path>
                <a:path w="342900" h="342900">
                  <a:moveTo>
                    <a:pt x="155448" y="25908"/>
                  </a:moveTo>
                  <a:lnTo>
                    <a:pt x="141732" y="25908"/>
                  </a:lnTo>
                  <a:lnTo>
                    <a:pt x="155448" y="13716"/>
                  </a:lnTo>
                  <a:lnTo>
                    <a:pt x="155448" y="25908"/>
                  </a:lnTo>
                  <a:close/>
                </a:path>
                <a:path w="342900" h="342900">
                  <a:moveTo>
                    <a:pt x="187452" y="25908"/>
                  </a:moveTo>
                  <a:lnTo>
                    <a:pt x="155448" y="25908"/>
                  </a:lnTo>
                  <a:lnTo>
                    <a:pt x="155448" y="13716"/>
                  </a:lnTo>
                  <a:lnTo>
                    <a:pt x="187452" y="13716"/>
                  </a:lnTo>
                  <a:lnTo>
                    <a:pt x="187452" y="25908"/>
                  </a:lnTo>
                  <a:close/>
                </a:path>
                <a:path w="342900" h="342900">
                  <a:moveTo>
                    <a:pt x="316991" y="155448"/>
                  </a:moveTo>
                  <a:lnTo>
                    <a:pt x="187452" y="155448"/>
                  </a:lnTo>
                  <a:lnTo>
                    <a:pt x="187452" y="13716"/>
                  </a:lnTo>
                  <a:lnTo>
                    <a:pt x="199643" y="25908"/>
                  </a:lnTo>
                  <a:lnTo>
                    <a:pt x="211836" y="25908"/>
                  </a:lnTo>
                  <a:lnTo>
                    <a:pt x="211836" y="131064"/>
                  </a:lnTo>
                  <a:lnTo>
                    <a:pt x="199643" y="131064"/>
                  </a:lnTo>
                  <a:lnTo>
                    <a:pt x="211836" y="143256"/>
                  </a:lnTo>
                  <a:lnTo>
                    <a:pt x="316991" y="143256"/>
                  </a:lnTo>
                  <a:lnTo>
                    <a:pt x="316991" y="155448"/>
                  </a:lnTo>
                  <a:close/>
                </a:path>
                <a:path w="342900" h="342900">
                  <a:moveTo>
                    <a:pt x="211836" y="25908"/>
                  </a:moveTo>
                  <a:lnTo>
                    <a:pt x="199643" y="25908"/>
                  </a:lnTo>
                  <a:lnTo>
                    <a:pt x="187452" y="13716"/>
                  </a:lnTo>
                  <a:lnTo>
                    <a:pt x="211836" y="13716"/>
                  </a:lnTo>
                  <a:lnTo>
                    <a:pt x="211836" y="25908"/>
                  </a:lnTo>
                  <a:close/>
                </a:path>
                <a:path w="342900" h="342900">
                  <a:moveTo>
                    <a:pt x="129540" y="213360"/>
                  </a:moveTo>
                  <a:lnTo>
                    <a:pt x="0" y="213360"/>
                  </a:lnTo>
                  <a:lnTo>
                    <a:pt x="0" y="131064"/>
                  </a:lnTo>
                  <a:lnTo>
                    <a:pt x="129540" y="131064"/>
                  </a:lnTo>
                  <a:lnTo>
                    <a:pt x="129540" y="143256"/>
                  </a:lnTo>
                  <a:lnTo>
                    <a:pt x="24384" y="143256"/>
                  </a:lnTo>
                  <a:lnTo>
                    <a:pt x="12192" y="155448"/>
                  </a:lnTo>
                  <a:lnTo>
                    <a:pt x="24384" y="155448"/>
                  </a:lnTo>
                  <a:lnTo>
                    <a:pt x="24384" y="187452"/>
                  </a:lnTo>
                  <a:lnTo>
                    <a:pt x="12192" y="187452"/>
                  </a:lnTo>
                  <a:lnTo>
                    <a:pt x="24384" y="199644"/>
                  </a:lnTo>
                  <a:lnTo>
                    <a:pt x="129540" y="199644"/>
                  </a:lnTo>
                  <a:lnTo>
                    <a:pt x="129540" y="213360"/>
                  </a:lnTo>
                  <a:close/>
                </a:path>
                <a:path w="342900" h="342900">
                  <a:moveTo>
                    <a:pt x="155448" y="155448"/>
                  </a:moveTo>
                  <a:lnTo>
                    <a:pt x="24384" y="155448"/>
                  </a:lnTo>
                  <a:lnTo>
                    <a:pt x="24384" y="143256"/>
                  </a:lnTo>
                  <a:lnTo>
                    <a:pt x="129540" y="143256"/>
                  </a:lnTo>
                  <a:lnTo>
                    <a:pt x="141732" y="131064"/>
                  </a:lnTo>
                  <a:lnTo>
                    <a:pt x="155448" y="131064"/>
                  </a:lnTo>
                  <a:lnTo>
                    <a:pt x="155448" y="155448"/>
                  </a:lnTo>
                  <a:close/>
                </a:path>
                <a:path w="342900" h="342900">
                  <a:moveTo>
                    <a:pt x="211836" y="143256"/>
                  </a:moveTo>
                  <a:lnTo>
                    <a:pt x="199643" y="131064"/>
                  </a:lnTo>
                  <a:lnTo>
                    <a:pt x="211836" y="131064"/>
                  </a:lnTo>
                  <a:lnTo>
                    <a:pt x="211836" y="143256"/>
                  </a:lnTo>
                  <a:close/>
                </a:path>
                <a:path w="342900" h="342900">
                  <a:moveTo>
                    <a:pt x="342900" y="155448"/>
                  </a:moveTo>
                  <a:lnTo>
                    <a:pt x="329184" y="155448"/>
                  </a:lnTo>
                  <a:lnTo>
                    <a:pt x="316991" y="143256"/>
                  </a:lnTo>
                  <a:lnTo>
                    <a:pt x="211836" y="143256"/>
                  </a:lnTo>
                  <a:lnTo>
                    <a:pt x="211836" y="131064"/>
                  </a:lnTo>
                  <a:lnTo>
                    <a:pt x="342900" y="131064"/>
                  </a:lnTo>
                  <a:lnTo>
                    <a:pt x="342900" y="155448"/>
                  </a:lnTo>
                  <a:close/>
                </a:path>
                <a:path w="342900" h="342900">
                  <a:moveTo>
                    <a:pt x="24384" y="155448"/>
                  </a:moveTo>
                  <a:lnTo>
                    <a:pt x="12192" y="155448"/>
                  </a:lnTo>
                  <a:lnTo>
                    <a:pt x="24384" y="143256"/>
                  </a:lnTo>
                  <a:lnTo>
                    <a:pt x="24384" y="155448"/>
                  </a:lnTo>
                  <a:close/>
                </a:path>
                <a:path w="342900" h="342900">
                  <a:moveTo>
                    <a:pt x="316991" y="199644"/>
                  </a:moveTo>
                  <a:lnTo>
                    <a:pt x="316991" y="143256"/>
                  </a:lnTo>
                  <a:lnTo>
                    <a:pt x="329184" y="155448"/>
                  </a:lnTo>
                  <a:lnTo>
                    <a:pt x="342900" y="155448"/>
                  </a:lnTo>
                  <a:lnTo>
                    <a:pt x="342900" y="187452"/>
                  </a:lnTo>
                  <a:lnTo>
                    <a:pt x="329184" y="187452"/>
                  </a:lnTo>
                  <a:lnTo>
                    <a:pt x="316991" y="199644"/>
                  </a:lnTo>
                  <a:close/>
                </a:path>
                <a:path w="342900" h="342900">
                  <a:moveTo>
                    <a:pt x="24384" y="199644"/>
                  </a:moveTo>
                  <a:lnTo>
                    <a:pt x="12192" y="187452"/>
                  </a:lnTo>
                  <a:lnTo>
                    <a:pt x="24384" y="187452"/>
                  </a:lnTo>
                  <a:lnTo>
                    <a:pt x="24384" y="199644"/>
                  </a:lnTo>
                  <a:close/>
                </a:path>
                <a:path w="342900" h="342900">
                  <a:moveTo>
                    <a:pt x="155448" y="213360"/>
                  </a:moveTo>
                  <a:lnTo>
                    <a:pt x="141732" y="213360"/>
                  </a:lnTo>
                  <a:lnTo>
                    <a:pt x="129540" y="199644"/>
                  </a:lnTo>
                  <a:lnTo>
                    <a:pt x="24384" y="199644"/>
                  </a:lnTo>
                  <a:lnTo>
                    <a:pt x="24384" y="187452"/>
                  </a:lnTo>
                  <a:lnTo>
                    <a:pt x="155448" y="187452"/>
                  </a:lnTo>
                  <a:lnTo>
                    <a:pt x="155448" y="213360"/>
                  </a:lnTo>
                  <a:close/>
                </a:path>
                <a:path w="342900" h="342900">
                  <a:moveTo>
                    <a:pt x="187452" y="330708"/>
                  </a:moveTo>
                  <a:lnTo>
                    <a:pt x="187452" y="187452"/>
                  </a:lnTo>
                  <a:lnTo>
                    <a:pt x="316991" y="187452"/>
                  </a:lnTo>
                  <a:lnTo>
                    <a:pt x="316991" y="199644"/>
                  </a:lnTo>
                  <a:lnTo>
                    <a:pt x="211836" y="199644"/>
                  </a:lnTo>
                  <a:lnTo>
                    <a:pt x="199643" y="213360"/>
                  </a:lnTo>
                  <a:lnTo>
                    <a:pt x="211836" y="213360"/>
                  </a:lnTo>
                  <a:lnTo>
                    <a:pt x="211836" y="318516"/>
                  </a:lnTo>
                  <a:lnTo>
                    <a:pt x="199643" y="318516"/>
                  </a:lnTo>
                  <a:lnTo>
                    <a:pt x="187452" y="330708"/>
                  </a:lnTo>
                  <a:close/>
                </a:path>
                <a:path w="342900" h="342900">
                  <a:moveTo>
                    <a:pt x="342900" y="213360"/>
                  </a:moveTo>
                  <a:lnTo>
                    <a:pt x="211836" y="213360"/>
                  </a:lnTo>
                  <a:lnTo>
                    <a:pt x="211836" y="199644"/>
                  </a:lnTo>
                  <a:lnTo>
                    <a:pt x="316991" y="199644"/>
                  </a:lnTo>
                  <a:lnTo>
                    <a:pt x="329184" y="187452"/>
                  </a:lnTo>
                  <a:lnTo>
                    <a:pt x="342900" y="187452"/>
                  </a:lnTo>
                  <a:lnTo>
                    <a:pt x="342900" y="213360"/>
                  </a:lnTo>
                  <a:close/>
                </a:path>
                <a:path w="342900" h="342900">
                  <a:moveTo>
                    <a:pt x="211836" y="342900"/>
                  </a:moveTo>
                  <a:lnTo>
                    <a:pt x="129540" y="342900"/>
                  </a:lnTo>
                  <a:lnTo>
                    <a:pt x="129540" y="199644"/>
                  </a:lnTo>
                  <a:lnTo>
                    <a:pt x="141732" y="213360"/>
                  </a:lnTo>
                  <a:lnTo>
                    <a:pt x="155448" y="213360"/>
                  </a:lnTo>
                  <a:lnTo>
                    <a:pt x="155448" y="318516"/>
                  </a:lnTo>
                  <a:lnTo>
                    <a:pt x="141732" y="318516"/>
                  </a:lnTo>
                  <a:lnTo>
                    <a:pt x="155448" y="330708"/>
                  </a:lnTo>
                  <a:lnTo>
                    <a:pt x="211836" y="330708"/>
                  </a:lnTo>
                  <a:lnTo>
                    <a:pt x="211836" y="342900"/>
                  </a:lnTo>
                  <a:close/>
                </a:path>
                <a:path w="342900" h="342900">
                  <a:moveTo>
                    <a:pt x="211836" y="213360"/>
                  </a:moveTo>
                  <a:lnTo>
                    <a:pt x="199643" y="213360"/>
                  </a:lnTo>
                  <a:lnTo>
                    <a:pt x="211836" y="199644"/>
                  </a:lnTo>
                  <a:lnTo>
                    <a:pt x="211836" y="213360"/>
                  </a:lnTo>
                  <a:close/>
                </a:path>
                <a:path w="342900" h="342900">
                  <a:moveTo>
                    <a:pt x="155448" y="330708"/>
                  </a:moveTo>
                  <a:lnTo>
                    <a:pt x="141732" y="318516"/>
                  </a:lnTo>
                  <a:lnTo>
                    <a:pt x="155448" y="318516"/>
                  </a:lnTo>
                  <a:lnTo>
                    <a:pt x="155448" y="330708"/>
                  </a:lnTo>
                  <a:close/>
                </a:path>
                <a:path w="342900" h="342900">
                  <a:moveTo>
                    <a:pt x="187452" y="330708"/>
                  </a:moveTo>
                  <a:lnTo>
                    <a:pt x="155448" y="330708"/>
                  </a:lnTo>
                  <a:lnTo>
                    <a:pt x="155448" y="318516"/>
                  </a:lnTo>
                  <a:lnTo>
                    <a:pt x="187452" y="318516"/>
                  </a:lnTo>
                  <a:lnTo>
                    <a:pt x="187452" y="330708"/>
                  </a:lnTo>
                  <a:close/>
                </a:path>
                <a:path w="342900" h="342900">
                  <a:moveTo>
                    <a:pt x="211836" y="330708"/>
                  </a:moveTo>
                  <a:lnTo>
                    <a:pt x="187452" y="330708"/>
                  </a:lnTo>
                  <a:lnTo>
                    <a:pt x="199643" y="318516"/>
                  </a:lnTo>
                  <a:lnTo>
                    <a:pt x="211836" y="318516"/>
                  </a:lnTo>
                  <a:lnTo>
                    <a:pt x="211836" y="3307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12">
            <a:extLst>
              <a:ext uri="{FF2B5EF4-FFF2-40B4-BE49-F238E27FC236}">
                <a16:creationId xmlns:a16="http://schemas.microsoft.com/office/drawing/2014/main" id="{0FB68155-E8D8-FC7F-4E4F-2A02A3F8BEC8}"/>
              </a:ext>
            </a:extLst>
          </p:cNvPr>
          <p:cNvSpPr txBox="1"/>
          <p:nvPr/>
        </p:nvSpPr>
        <p:spPr>
          <a:xfrm>
            <a:off x="6968304" y="4930800"/>
            <a:ext cx="121348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FFFFFF"/>
                </a:solidFill>
                <a:latin typeface="Arial MT"/>
                <a:cs typeface="Arial MT"/>
              </a:rPr>
              <a:t>Mecánica/Física</a:t>
            </a:r>
            <a:endParaRPr sz="13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467799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08C5F3D4-D538-F5B2-EE68-607D83005C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90903" y="1448816"/>
            <a:ext cx="1659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Contención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E48971E-989D-660F-B2F8-301B68E178D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5348" y="1211580"/>
            <a:ext cx="4474464" cy="1040891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DC3E51BA-9A09-2E74-321E-2CEDD4D3B1CD}"/>
              </a:ext>
            </a:extLst>
          </p:cNvPr>
          <p:cNvSpPr txBox="1"/>
          <p:nvPr/>
        </p:nvSpPr>
        <p:spPr>
          <a:xfrm>
            <a:off x="3554924" y="1633226"/>
            <a:ext cx="3905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Arial MT"/>
                <a:cs typeface="Arial MT"/>
              </a:rPr>
              <a:t>Verbal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9AF3C8A2-1FA5-2766-3E05-1EF56A8DE0A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4547" y="1507236"/>
            <a:ext cx="1173479" cy="449579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42B30A75-EAB2-8BB8-E242-92FC57CF6D59}"/>
              </a:ext>
            </a:extLst>
          </p:cNvPr>
          <p:cNvSpPr txBox="1"/>
          <p:nvPr/>
        </p:nvSpPr>
        <p:spPr>
          <a:xfrm>
            <a:off x="4679639" y="1633226"/>
            <a:ext cx="5886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Ambiental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6B0048D1-458F-2264-A549-1DC02892F27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09844" y="1507236"/>
            <a:ext cx="1173479" cy="44957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1B33FDAE-587E-CD9F-52A7-A29AC2ECF3EA}"/>
              </a:ext>
            </a:extLst>
          </p:cNvPr>
          <p:cNvSpPr txBox="1"/>
          <p:nvPr/>
        </p:nvSpPr>
        <p:spPr>
          <a:xfrm>
            <a:off x="5769334" y="1633226"/>
            <a:ext cx="857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Farmacológica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3040036D-E0CA-F310-CC6C-95B4606254A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2092" y="1507236"/>
            <a:ext cx="1173479" cy="449579"/>
          </a:xfrm>
          <a:prstGeom prst="rect">
            <a:avLst/>
          </a:prstGeom>
        </p:spPr>
      </p:pic>
      <p:grpSp>
        <p:nvGrpSpPr>
          <p:cNvPr id="11" name="object 12">
            <a:extLst>
              <a:ext uri="{FF2B5EF4-FFF2-40B4-BE49-F238E27FC236}">
                <a16:creationId xmlns:a16="http://schemas.microsoft.com/office/drawing/2014/main" id="{B3577176-9282-F4FC-9ADE-9815D134841F}"/>
              </a:ext>
            </a:extLst>
          </p:cNvPr>
          <p:cNvGrpSpPr/>
          <p:nvPr/>
        </p:nvGrpSpPr>
        <p:grpSpPr>
          <a:xfrm>
            <a:off x="4219955" y="1618488"/>
            <a:ext cx="2729865" cy="228600"/>
            <a:chOff x="4219955" y="1618488"/>
            <a:chExt cx="2729865" cy="22860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05EB72E-33B2-32F1-E02C-F9A484264A8C}"/>
                </a:ext>
              </a:extLst>
            </p:cNvPr>
            <p:cNvSpPr/>
            <p:nvPr/>
          </p:nvSpPr>
          <p:spPr>
            <a:xfrm>
              <a:off x="4233672" y="1630679"/>
              <a:ext cx="245745" cy="204470"/>
            </a:xfrm>
            <a:custGeom>
              <a:avLst/>
              <a:gdLst/>
              <a:ahLst/>
              <a:cxnLst/>
              <a:rect l="l" t="t" r="r" b="b"/>
              <a:pathLst>
                <a:path w="245745" h="204469">
                  <a:moveTo>
                    <a:pt x="245364" y="83820"/>
                  </a:moveTo>
                  <a:lnTo>
                    <a:pt x="140208" y="83820"/>
                  </a:lnTo>
                  <a:lnTo>
                    <a:pt x="140208" y="0"/>
                  </a:lnTo>
                  <a:lnTo>
                    <a:pt x="103632" y="0"/>
                  </a:lnTo>
                  <a:lnTo>
                    <a:pt x="103632" y="83820"/>
                  </a:lnTo>
                  <a:lnTo>
                    <a:pt x="0" y="83820"/>
                  </a:lnTo>
                  <a:lnTo>
                    <a:pt x="0" y="120650"/>
                  </a:lnTo>
                  <a:lnTo>
                    <a:pt x="103632" y="120650"/>
                  </a:lnTo>
                  <a:lnTo>
                    <a:pt x="103632" y="204470"/>
                  </a:lnTo>
                  <a:lnTo>
                    <a:pt x="140208" y="204470"/>
                  </a:lnTo>
                  <a:lnTo>
                    <a:pt x="140208" y="120650"/>
                  </a:lnTo>
                  <a:lnTo>
                    <a:pt x="245364" y="120650"/>
                  </a:lnTo>
                  <a:lnTo>
                    <a:pt x="245364" y="8382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07CA3539-C60A-B497-7EB6-CB59D8CCC22E}"/>
                </a:ext>
              </a:extLst>
            </p:cNvPr>
            <p:cNvSpPr/>
            <p:nvPr/>
          </p:nvSpPr>
          <p:spPr>
            <a:xfrm>
              <a:off x="4219955" y="1618488"/>
              <a:ext cx="273050" cy="228600"/>
            </a:xfrm>
            <a:custGeom>
              <a:avLst/>
              <a:gdLst/>
              <a:ahLst/>
              <a:cxnLst/>
              <a:rect l="l" t="t" r="r" b="b"/>
              <a:pathLst>
                <a:path w="273050" h="228600">
                  <a:moveTo>
                    <a:pt x="105156" y="96012"/>
                  </a:moveTo>
                  <a:lnTo>
                    <a:pt x="105156" y="0"/>
                  </a:lnTo>
                  <a:lnTo>
                    <a:pt x="167640" y="0"/>
                  </a:lnTo>
                  <a:lnTo>
                    <a:pt x="167640" y="12192"/>
                  </a:lnTo>
                  <a:lnTo>
                    <a:pt x="131064" y="12192"/>
                  </a:lnTo>
                  <a:lnTo>
                    <a:pt x="117348" y="25908"/>
                  </a:lnTo>
                  <a:lnTo>
                    <a:pt x="131064" y="25908"/>
                  </a:lnTo>
                  <a:lnTo>
                    <a:pt x="131064" y="83820"/>
                  </a:lnTo>
                  <a:lnTo>
                    <a:pt x="117348" y="83820"/>
                  </a:lnTo>
                  <a:lnTo>
                    <a:pt x="105156" y="96012"/>
                  </a:lnTo>
                  <a:close/>
                </a:path>
                <a:path w="273050" h="228600">
                  <a:moveTo>
                    <a:pt x="131064" y="25908"/>
                  </a:moveTo>
                  <a:lnTo>
                    <a:pt x="117348" y="25908"/>
                  </a:lnTo>
                  <a:lnTo>
                    <a:pt x="131064" y="12192"/>
                  </a:lnTo>
                  <a:lnTo>
                    <a:pt x="131064" y="25908"/>
                  </a:lnTo>
                  <a:close/>
                </a:path>
                <a:path w="273050" h="228600">
                  <a:moveTo>
                    <a:pt x="141732" y="25908"/>
                  </a:moveTo>
                  <a:lnTo>
                    <a:pt x="131064" y="25908"/>
                  </a:lnTo>
                  <a:lnTo>
                    <a:pt x="131064" y="12192"/>
                  </a:lnTo>
                  <a:lnTo>
                    <a:pt x="141732" y="12192"/>
                  </a:lnTo>
                  <a:lnTo>
                    <a:pt x="141732" y="25908"/>
                  </a:lnTo>
                  <a:close/>
                </a:path>
                <a:path w="273050" h="228600">
                  <a:moveTo>
                    <a:pt x="246888" y="108204"/>
                  </a:moveTo>
                  <a:lnTo>
                    <a:pt x="141732" y="108204"/>
                  </a:lnTo>
                  <a:lnTo>
                    <a:pt x="141732" y="12192"/>
                  </a:lnTo>
                  <a:lnTo>
                    <a:pt x="153924" y="25908"/>
                  </a:lnTo>
                  <a:lnTo>
                    <a:pt x="167640" y="25908"/>
                  </a:lnTo>
                  <a:lnTo>
                    <a:pt x="167640" y="83820"/>
                  </a:lnTo>
                  <a:lnTo>
                    <a:pt x="153924" y="83820"/>
                  </a:lnTo>
                  <a:lnTo>
                    <a:pt x="167640" y="96012"/>
                  </a:lnTo>
                  <a:lnTo>
                    <a:pt x="246888" y="96012"/>
                  </a:lnTo>
                  <a:lnTo>
                    <a:pt x="246888" y="108204"/>
                  </a:lnTo>
                  <a:close/>
                </a:path>
                <a:path w="273050" h="228600">
                  <a:moveTo>
                    <a:pt x="167640" y="25908"/>
                  </a:moveTo>
                  <a:lnTo>
                    <a:pt x="153924" y="25908"/>
                  </a:lnTo>
                  <a:lnTo>
                    <a:pt x="141732" y="12192"/>
                  </a:lnTo>
                  <a:lnTo>
                    <a:pt x="167640" y="12192"/>
                  </a:lnTo>
                  <a:lnTo>
                    <a:pt x="167640" y="25908"/>
                  </a:lnTo>
                  <a:close/>
                </a:path>
                <a:path w="273050" h="228600">
                  <a:moveTo>
                    <a:pt x="105156" y="144780"/>
                  </a:moveTo>
                  <a:lnTo>
                    <a:pt x="0" y="144780"/>
                  </a:lnTo>
                  <a:lnTo>
                    <a:pt x="0" y="83820"/>
                  </a:lnTo>
                  <a:lnTo>
                    <a:pt x="105156" y="83820"/>
                  </a:lnTo>
                  <a:lnTo>
                    <a:pt x="105156" y="96012"/>
                  </a:lnTo>
                  <a:lnTo>
                    <a:pt x="25908" y="96012"/>
                  </a:lnTo>
                  <a:lnTo>
                    <a:pt x="13716" y="108204"/>
                  </a:lnTo>
                  <a:lnTo>
                    <a:pt x="25908" y="108204"/>
                  </a:lnTo>
                  <a:lnTo>
                    <a:pt x="25908" y="120396"/>
                  </a:lnTo>
                  <a:lnTo>
                    <a:pt x="13716" y="120396"/>
                  </a:lnTo>
                  <a:lnTo>
                    <a:pt x="25908" y="132588"/>
                  </a:lnTo>
                  <a:lnTo>
                    <a:pt x="105156" y="132588"/>
                  </a:lnTo>
                  <a:lnTo>
                    <a:pt x="105156" y="144780"/>
                  </a:lnTo>
                  <a:close/>
                </a:path>
                <a:path w="273050" h="228600">
                  <a:moveTo>
                    <a:pt x="131064" y="108204"/>
                  </a:moveTo>
                  <a:lnTo>
                    <a:pt x="25908" y="108204"/>
                  </a:lnTo>
                  <a:lnTo>
                    <a:pt x="25908" y="96012"/>
                  </a:lnTo>
                  <a:lnTo>
                    <a:pt x="105156" y="96012"/>
                  </a:lnTo>
                  <a:lnTo>
                    <a:pt x="117348" y="83820"/>
                  </a:lnTo>
                  <a:lnTo>
                    <a:pt x="131064" y="83820"/>
                  </a:lnTo>
                  <a:lnTo>
                    <a:pt x="131064" y="108204"/>
                  </a:lnTo>
                  <a:close/>
                </a:path>
                <a:path w="273050" h="228600">
                  <a:moveTo>
                    <a:pt x="167640" y="96012"/>
                  </a:moveTo>
                  <a:lnTo>
                    <a:pt x="153924" y="83820"/>
                  </a:lnTo>
                  <a:lnTo>
                    <a:pt x="167640" y="83820"/>
                  </a:lnTo>
                  <a:lnTo>
                    <a:pt x="167640" y="96012"/>
                  </a:lnTo>
                  <a:close/>
                </a:path>
                <a:path w="273050" h="228600">
                  <a:moveTo>
                    <a:pt x="272795" y="108204"/>
                  </a:moveTo>
                  <a:lnTo>
                    <a:pt x="259080" y="108204"/>
                  </a:lnTo>
                  <a:lnTo>
                    <a:pt x="246888" y="96012"/>
                  </a:lnTo>
                  <a:lnTo>
                    <a:pt x="167640" y="96012"/>
                  </a:lnTo>
                  <a:lnTo>
                    <a:pt x="167640" y="83820"/>
                  </a:lnTo>
                  <a:lnTo>
                    <a:pt x="272795" y="83820"/>
                  </a:lnTo>
                  <a:lnTo>
                    <a:pt x="272795" y="108204"/>
                  </a:lnTo>
                  <a:close/>
                </a:path>
                <a:path w="273050" h="228600">
                  <a:moveTo>
                    <a:pt x="25908" y="108204"/>
                  </a:moveTo>
                  <a:lnTo>
                    <a:pt x="13716" y="108204"/>
                  </a:lnTo>
                  <a:lnTo>
                    <a:pt x="25908" y="96012"/>
                  </a:lnTo>
                  <a:lnTo>
                    <a:pt x="25908" y="108204"/>
                  </a:lnTo>
                  <a:close/>
                </a:path>
                <a:path w="273050" h="228600">
                  <a:moveTo>
                    <a:pt x="246888" y="132588"/>
                  </a:moveTo>
                  <a:lnTo>
                    <a:pt x="246888" y="96012"/>
                  </a:lnTo>
                  <a:lnTo>
                    <a:pt x="259080" y="108204"/>
                  </a:lnTo>
                  <a:lnTo>
                    <a:pt x="272795" y="108204"/>
                  </a:lnTo>
                  <a:lnTo>
                    <a:pt x="272795" y="120396"/>
                  </a:lnTo>
                  <a:lnTo>
                    <a:pt x="259080" y="120396"/>
                  </a:lnTo>
                  <a:lnTo>
                    <a:pt x="246888" y="132588"/>
                  </a:lnTo>
                  <a:close/>
                </a:path>
                <a:path w="273050" h="228600">
                  <a:moveTo>
                    <a:pt x="25908" y="132588"/>
                  </a:moveTo>
                  <a:lnTo>
                    <a:pt x="13716" y="120396"/>
                  </a:lnTo>
                  <a:lnTo>
                    <a:pt x="25908" y="120396"/>
                  </a:lnTo>
                  <a:lnTo>
                    <a:pt x="25908" y="132588"/>
                  </a:lnTo>
                  <a:close/>
                </a:path>
                <a:path w="273050" h="228600">
                  <a:moveTo>
                    <a:pt x="131064" y="144780"/>
                  </a:moveTo>
                  <a:lnTo>
                    <a:pt x="117348" y="144780"/>
                  </a:lnTo>
                  <a:lnTo>
                    <a:pt x="105156" y="132588"/>
                  </a:lnTo>
                  <a:lnTo>
                    <a:pt x="25908" y="132588"/>
                  </a:lnTo>
                  <a:lnTo>
                    <a:pt x="25908" y="120396"/>
                  </a:lnTo>
                  <a:lnTo>
                    <a:pt x="131064" y="120396"/>
                  </a:lnTo>
                  <a:lnTo>
                    <a:pt x="131064" y="144780"/>
                  </a:lnTo>
                  <a:close/>
                </a:path>
                <a:path w="273050" h="228600">
                  <a:moveTo>
                    <a:pt x="141732" y="216408"/>
                  </a:moveTo>
                  <a:lnTo>
                    <a:pt x="141732" y="120396"/>
                  </a:lnTo>
                  <a:lnTo>
                    <a:pt x="246888" y="120396"/>
                  </a:lnTo>
                  <a:lnTo>
                    <a:pt x="246888" y="132588"/>
                  </a:lnTo>
                  <a:lnTo>
                    <a:pt x="167640" y="132588"/>
                  </a:lnTo>
                  <a:lnTo>
                    <a:pt x="153924" y="144780"/>
                  </a:lnTo>
                  <a:lnTo>
                    <a:pt x="167640" y="144780"/>
                  </a:lnTo>
                  <a:lnTo>
                    <a:pt x="167640" y="202692"/>
                  </a:lnTo>
                  <a:lnTo>
                    <a:pt x="153924" y="202692"/>
                  </a:lnTo>
                  <a:lnTo>
                    <a:pt x="141732" y="216408"/>
                  </a:lnTo>
                  <a:close/>
                </a:path>
                <a:path w="273050" h="228600">
                  <a:moveTo>
                    <a:pt x="272795" y="144780"/>
                  </a:moveTo>
                  <a:lnTo>
                    <a:pt x="167640" y="144780"/>
                  </a:lnTo>
                  <a:lnTo>
                    <a:pt x="167640" y="132588"/>
                  </a:lnTo>
                  <a:lnTo>
                    <a:pt x="246888" y="132588"/>
                  </a:lnTo>
                  <a:lnTo>
                    <a:pt x="259080" y="120396"/>
                  </a:lnTo>
                  <a:lnTo>
                    <a:pt x="272795" y="120396"/>
                  </a:lnTo>
                  <a:lnTo>
                    <a:pt x="272795" y="144780"/>
                  </a:lnTo>
                  <a:close/>
                </a:path>
                <a:path w="273050" h="228600">
                  <a:moveTo>
                    <a:pt x="167640" y="228600"/>
                  </a:moveTo>
                  <a:lnTo>
                    <a:pt x="105156" y="228600"/>
                  </a:lnTo>
                  <a:lnTo>
                    <a:pt x="105156" y="132588"/>
                  </a:lnTo>
                  <a:lnTo>
                    <a:pt x="117348" y="144780"/>
                  </a:lnTo>
                  <a:lnTo>
                    <a:pt x="131064" y="144780"/>
                  </a:lnTo>
                  <a:lnTo>
                    <a:pt x="131064" y="202692"/>
                  </a:lnTo>
                  <a:lnTo>
                    <a:pt x="117348" y="202692"/>
                  </a:lnTo>
                  <a:lnTo>
                    <a:pt x="131064" y="216408"/>
                  </a:lnTo>
                  <a:lnTo>
                    <a:pt x="167640" y="216408"/>
                  </a:lnTo>
                  <a:lnTo>
                    <a:pt x="167640" y="228600"/>
                  </a:lnTo>
                  <a:close/>
                </a:path>
                <a:path w="273050" h="228600">
                  <a:moveTo>
                    <a:pt x="167640" y="144780"/>
                  </a:moveTo>
                  <a:lnTo>
                    <a:pt x="153924" y="144780"/>
                  </a:lnTo>
                  <a:lnTo>
                    <a:pt x="167640" y="132588"/>
                  </a:lnTo>
                  <a:lnTo>
                    <a:pt x="167640" y="144780"/>
                  </a:lnTo>
                  <a:close/>
                </a:path>
                <a:path w="273050" h="228600">
                  <a:moveTo>
                    <a:pt x="131064" y="216408"/>
                  </a:moveTo>
                  <a:lnTo>
                    <a:pt x="117348" y="202692"/>
                  </a:lnTo>
                  <a:lnTo>
                    <a:pt x="131064" y="202692"/>
                  </a:lnTo>
                  <a:lnTo>
                    <a:pt x="131064" y="216408"/>
                  </a:lnTo>
                  <a:close/>
                </a:path>
                <a:path w="273050" h="228600">
                  <a:moveTo>
                    <a:pt x="141732" y="216408"/>
                  </a:moveTo>
                  <a:lnTo>
                    <a:pt x="131064" y="216408"/>
                  </a:lnTo>
                  <a:lnTo>
                    <a:pt x="131064" y="202692"/>
                  </a:lnTo>
                  <a:lnTo>
                    <a:pt x="141732" y="202692"/>
                  </a:lnTo>
                  <a:lnTo>
                    <a:pt x="141732" y="216408"/>
                  </a:lnTo>
                  <a:close/>
                </a:path>
                <a:path w="273050" h="228600">
                  <a:moveTo>
                    <a:pt x="167640" y="216408"/>
                  </a:moveTo>
                  <a:lnTo>
                    <a:pt x="141732" y="216408"/>
                  </a:lnTo>
                  <a:lnTo>
                    <a:pt x="153924" y="202692"/>
                  </a:lnTo>
                  <a:lnTo>
                    <a:pt x="167640" y="202692"/>
                  </a:lnTo>
                  <a:lnTo>
                    <a:pt x="167640" y="2164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F2225C6E-A478-BF64-050E-32D8B738A29A}"/>
                </a:ext>
              </a:extLst>
            </p:cNvPr>
            <p:cNvSpPr/>
            <p:nvPr/>
          </p:nvSpPr>
          <p:spPr>
            <a:xfrm>
              <a:off x="5462016" y="1630679"/>
              <a:ext cx="247015" cy="204470"/>
            </a:xfrm>
            <a:custGeom>
              <a:avLst/>
              <a:gdLst/>
              <a:ahLst/>
              <a:cxnLst/>
              <a:rect l="l" t="t" r="r" b="b"/>
              <a:pathLst>
                <a:path w="247014" h="204469">
                  <a:moveTo>
                    <a:pt x="246888" y="83820"/>
                  </a:moveTo>
                  <a:lnTo>
                    <a:pt x="141732" y="83820"/>
                  </a:lnTo>
                  <a:lnTo>
                    <a:pt x="141732" y="0"/>
                  </a:lnTo>
                  <a:lnTo>
                    <a:pt x="105156" y="0"/>
                  </a:lnTo>
                  <a:lnTo>
                    <a:pt x="105156" y="83820"/>
                  </a:lnTo>
                  <a:lnTo>
                    <a:pt x="0" y="83820"/>
                  </a:lnTo>
                  <a:lnTo>
                    <a:pt x="0" y="120650"/>
                  </a:lnTo>
                  <a:lnTo>
                    <a:pt x="105156" y="120650"/>
                  </a:lnTo>
                  <a:lnTo>
                    <a:pt x="105156" y="204470"/>
                  </a:lnTo>
                  <a:lnTo>
                    <a:pt x="141732" y="204470"/>
                  </a:lnTo>
                  <a:lnTo>
                    <a:pt x="141732" y="120650"/>
                  </a:lnTo>
                  <a:lnTo>
                    <a:pt x="246888" y="120650"/>
                  </a:lnTo>
                  <a:lnTo>
                    <a:pt x="246888" y="8382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719CED47-7771-ACE8-7A6A-A8D250BE1CC2}"/>
                </a:ext>
              </a:extLst>
            </p:cNvPr>
            <p:cNvSpPr/>
            <p:nvPr/>
          </p:nvSpPr>
          <p:spPr>
            <a:xfrm>
              <a:off x="5449823" y="1618488"/>
              <a:ext cx="271780" cy="228600"/>
            </a:xfrm>
            <a:custGeom>
              <a:avLst/>
              <a:gdLst/>
              <a:ahLst/>
              <a:cxnLst/>
              <a:rect l="l" t="t" r="r" b="b"/>
              <a:pathLst>
                <a:path w="271779" h="228600">
                  <a:moveTo>
                    <a:pt x="103632" y="96012"/>
                  </a:moveTo>
                  <a:lnTo>
                    <a:pt x="103632" y="0"/>
                  </a:lnTo>
                  <a:lnTo>
                    <a:pt x="166116" y="0"/>
                  </a:lnTo>
                  <a:lnTo>
                    <a:pt x="166116" y="12192"/>
                  </a:lnTo>
                  <a:lnTo>
                    <a:pt x="129540" y="12192"/>
                  </a:lnTo>
                  <a:lnTo>
                    <a:pt x="117348" y="25908"/>
                  </a:lnTo>
                  <a:lnTo>
                    <a:pt x="129540" y="25908"/>
                  </a:lnTo>
                  <a:lnTo>
                    <a:pt x="129540" y="83820"/>
                  </a:lnTo>
                  <a:lnTo>
                    <a:pt x="117348" y="83820"/>
                  </a:lnTo>
                  <a:lnTo>
                    <a:pt x="103632" y="96012"/>
                  </a:lnTo>
                  <a:close/>
                </a:path>
                <a:path w="271779" h="228600">
                  <a:moveTo>
                    <a:pt x="129540" y="25908"/>
                  </a:moveTo>
                  <a:lnTo>
                    <a:pt x="117348" y="25908"/>
                  </a:lnTo>
                  <a:lnTo>
                    <a:pt x="129540" y="12192"/>
                  </a:lnTo>
                  <a:lnTo>
                    <a:pt x="129540" y="25908"/>
                  </a:lnTo>
                  <a:close/>
                </a:path>
                <a:path w="271779" h="228600">
                  <a:moveTo>
                    <a:pt x="140208" y="25908"/>
                  </a:moveTo>
                  <a:lnTo>
                    <a:pt x="129540" y="25908"/>
                  </a:lnTo>
                  <a:lnTo>
                    <a:pt x="129540" y="12192"/>
                  </a:lnTo>
                  <a:lnTo>
                    <a:pt x="140208" y="12192"/>
                  </a:lnTo>
                  <a:lnTo>
                    <a:pt x="140208" y="25908"/>
                  </a:lnTo>
                  <a:close/>
                </a:path>
                <a:path w="271779" h="228600">
                  <a:moveTo>
                    <a:pt x="245364" y="108204"/>
                  </a:moveTo>
                  <a:lnTo>
                    <a:pt x="140208" y="108204"/>
                  </a:lnTo>
                  <a:lnTo>
                    <a:pt x="140208" y="12192"/>
                  </a:lnTo>
                  <a:lnTo>
                    <a:pt x="153924" y="25908"/>
                  </a:lnTo>
                  <a:lnTo>
                    <a:pt x="166116" y="25908"/>
                  </a:lnTo>
                  <a:lnTo>
                    <a:pt x="166116" y="83820"/>
                  </a:lnTo>
                  <a:lnTo>
                    <a:pt x="153924" y="83820"/>
                  </a:lnTo>
                  <a:lnTo>
                    <a:pt x="166116" y="96012"/>
                  </a:lnTo>
                  <a:lnTo>
                    <a:pt x="245364" y="96012"/>
                  </a:lnTo>
                  <a:lnTo>
                    <a:pt x="245364" y="108204"/>
                  </a:lnTo>
                  <a:close/>
                </a:path>
                <a:path w="271779" h="228600">
                  <a:moveTo>
                    <a:pt x="166116" y="25908"/>
                  </a:moveTo>
                  <a:lnTo>
                    <a:pt x="153924" y="25908"/>
                  </a:lnTo>
                  <a:lnTo>
                    <a:pt x="140208" y="12192"/>
                  </a:lnTo>
                  <a:lnTo>
                    <a:pt x="166116" y="12192"/>
                  </a:lnTo>
                  <a:lnTo>
                    <a:pt x="166116" y="25908"/>
                  </a:lnTo>
                  <a:close/>
                </a:path>
                <a:path w="271779" h="228600">
                  <a:moveTo>
                    <a:pt x="103632" y="144780"/>
                  </a:moveTo>
                  <a:lnTo>
                    <a:pt x="0" y="144780"/>
                  </a:lnTo>
                  <a:lnTo>
                    <a:pt x="0" y="83820"/>
                  </a:lnTo>
                  <a:lnTo>
                    <a:pt x="103632" y="83820"/>
                  </a:lnTo>
                  <a:lnTo>
                    <a:pt x="103632" y="96012"/>
                  </a:lnTo>
                  <a:lnTo>
                    <a:pt x="24384" y="96012"/>
                  </a:lnTo>
                  <a:lnTo>
                    <a:pt x="12192" y="108204"/>
                  </a:lnTo>
                  <a:lnTo>
                    <a:pt x="24384" y="108204"/>
                  </a:lnTo>
                  <a:lnTo>
                    <a:pt x="24384" y="120396"/>
                  </a:lnTo>
                  <a:lnTo>
                    <a:pt x="12192" y="120396"/>
                  </a:lnTo>
                  <a:lnTo>
                    <a:pt x="24384" y="132588"/>
                  </a:lnTo>
                  <a:lnTo>
                    <a:pt x="103632" y="132588"/>
                  </a:lnTo>
                  <a:lnTo>
                    <a:pt x="103632" y="144780"/>
                  </a:lnTo>
                  <a:close/>
                </a:path>
                <a:path w="271779" h="228600">
                  <a:moveTo>
                    <a:pt x="129540" y="108204"/>
                  </a:moveTo>
                  <a:lnTo>
                    <a:pt x="24384" y="108204"/>
                  </a:lnTo>
                  <a:lnTo>
                    <a:pt x="24384" y="96012"/>
                  </a:lnTo>
                  <a:lnTo>
                    <a:pt x="103632" y="96012"/>
                  </a:lnTo>
                  <a:lnTo>
                    <a:pt x="117348" y="83820"/>
                  </a:lnTo>
                  <a:lnTo>
                    <a:pt x="129540" y="83820"/>
                  </a:lnTo>
                  <a:lnTo>
                    <a:pt x="129540" y="108204"/>
                  </a:lnTo>
                  <a:close/>
                </a:path>
                <a:path w="271779" h="228600">
                  <a:moveTo>
                    <a:pt x="166116" y="96012"/>
                  </a:moveTo>
                  <a:lnTo>
                    <a:pt x="153924" y="83820"/>
                  </a:lnTo>
                  <a:lnTo>
                    <a:pt x="166116" y="83820"/>
                  </a:lnTo>
                  <a:lnTo>
                    <a:pt x="166116" y="96012"/>
                  </a:lnTo>
                  <a:close/>
                </a:path>
                <a:path w="271779" h="228600">
                  <a:moveTo>
                    <a:pt x="271272" y="108204"/>
                  </a:moveTo>
                  <a:lnTo>
                    <a:pt x="259080" y="108204"/>
                  </a:lnTo>
                  <a:lnTo>
                    <a:pt x="245364" y="96012"/>
                  </a:lnTo>
                  <a:lnTo>
                    <a:pt x="166116" y="96012"/>
                  </a:lnTo>
                  <a:lnTo>
                    <a:pt x="166116" y="83820"/>
                  </a:lnTo>
                  <a:lnTo>
                    <a:pt x="271272" y="83820"/>
                  </a:lnTo>
                  <a:lnTo>
                    <a:pt x="271272" y="108204"/>
                  </a:lnTo>
                  <a:close/>
                </a:path>
                <a:path w="271779" h="228600">
                  <a:moveTo>
                    <a:pt x="24384" y="108204"/>
                  </a:moveTo>
                  <a:lnTo>
                    <a:pt x="12192" y="108204"/>
                  </a:lnTo>
                  <a:lnTo>
                    <a:pt x="24384" y="96012"/>
                  </a:lnTo>
                  <a:lnTo>
                    <a:pt x="24384" y="108204"/>
                  </a:lnTo>
                  <a:close/>
                </a:path>
                <a:path w="271779" h="228600">
                  <a:moveTo>
                    <a:pt x="245364" y="132588"/>
                  </a:moveTo>
                  <a:lnTo>
                    <a:pt x="245364" y="96012"/>
                  </a:lnTo>
                  <a:lnTo>
                    <a:pt x="259080" y="108204"/>
                  </a:lnTo>
                  <a:lnTo>
                    <a:pt x="271272" y="108204"/>
                  </a:lnTo>
                  <a:lnTo>
                    <a:pt x="271272" y="120396"/>
                  </a:lnTo>
                  <a:lnTo>
                    <a:pt x="259080" y="120396"/>
                  </a:lnTo>
                  <a:lnTo>
                    <a:pt x="245364" y="132588"/>
                  </a:lnTo>
                  <a:close/>
                </a:path>
                <a:path w="271779" h="228600">
                  <a:moveTo>
                    <a:pt x="24384" y="132588"/>
                  </a:moveTo>
                  <a:lnTo>
                    <a:pt x="12192" y="120396"/>
                  </a:lnTo>
                  <a:lnTo>
                    <a:pt x="24384" y="120396"/>
                  </a:lnTo>
                  <a:lnTo>
                    <a:pt x="24384" y="132588"/>
                  </a:lnTo>
                  <a:close/>
                </a:path>
                <a:path w="271779" h="228600">
                  <a:moveTo>
                    <a:pt x="129540" y="144780"/>
                  </a:moveTo>
                  <a:lnTo>
                    <a:pt x="117348" y="144780"/>
                  </a:lnTo>
                  <a:lnTo>
                    <a:pt x="103632" y="132588"/>
                  </a:lnTo>
                  <a:lnTo>
                    <a:pt x="24384" y="132588"/>
                  </a:lnTo>
                  <a:lnTo>
                    <a:pt x="24384" y="120396"/>
                  </a:lnTo>
                  <a:lnTo>
                    <a:pt x="129540" y="120396"/>
                  </a:lnTo>
                  <a:lnTo>
                    <a:pt x="129540" y="144780"/>
                  </a:lnTo>
                  <a:close/>
                </a:path>
                <a:path w="271779" h="228600">
                  <a:moveTo>
                    <a:pt x="140208" y="216408"/>
                  </a:moveTo>
                  <a:lnTo>
                    <a:pt x="140208" y="120396"/>
                  </a:lnTo>
                  <a:lnTo>
                    <a:pt x="245364" y="120396"/>
                  </a:lnTo>
                  <a:lnTo>
                    <a:pt x="245364" y="132588"/>
                  </a:lnTo>
                  <a:lnTo>
                    <a:pt x="166116" y="132588"/>
                  </a:lnTo>
                  <a:lnTo>
                    <a:pt x="153924" y="144780"/>
                  </a:lnTo>
                  <a:lnTo>
                    <a:pt x="166116" y="144780"/>
                  </a:lnTo>
                  <a:lnTo>
                    <a:pt x="166116" y="202692"/>
                  </a:lnTo>
                  <a:lnTo>
                    <a:pt x="153924" y="202692"/>
                  </a:lnTo>
                  <a:lnTo>
                    <a:pt x="140208" y="216408"/>
                  </a:lnTo>
                  <a:close/>
                </a:path>
                <a:path w="271779" h="228600">
                  <a:moveTo>
                    <a:pt x="271272" y="144780"/>
                  </a:moveTo>
                  <a:lnTo>
                    <a:pt x="166116" y="144780"/>
                  </a:lnTo>
                  <a:lnTo>
                    <a:pt x="166116" y="132588"/>
                  </a:lnTo>
                  <a:lnTo>
                    <a:pt x="245364" y="132588"/>
                  </a:lnTo>
                  <a:lnTo>
                    <a:pt x="259080" y="120396"/>
                  </a:lnTo>
                  <a:lnTo>
                    <a:pt x="271272" y="120396"/>
                  </a:lnTo>
                  <a:lnTo>
                    <a:pt x="271272" y="144780"/>
                  </a:lnTo>
                  <a:close/>
                </a:path>
                <a:path w="271779" h="228600">
                  <a:moveTo>
                    <a:pt x="166116" y="228600"/>
                  </a:moveTo>
                  <a:lnTo>
                    <a:pt x="103632" y="228600"/>
                  </a:lnTo>
                  <a:lnTo>
                    <a:pt x="103632" y="132588"/>
                  </a:lnTo>
                  <a:lnTo>
                    <a:pt x="117348" y="144780"/>
                  </a:lnTo>
                  <a:lnTo>
                    <a:pt x="129540" y="144780"/>
                  </a:lnTo>
                  <a:lnTo>
                    <a:pt x="129540" y="202692"/>
                  </a:lnTo>
                  <a:lnTo>
                    <a:pt x="117348" y="202692"/>
                  </a:lnTo>
                  <a:lnTo>
                    <a:pt x="129540" y="216408"/>
                  </a:lnTo>
                  <a:lnTo>
                    <a:pt x="166116" y="216408"/>
                  </a:lnTo>
                  <a:lnTo>
                    <a:pt x="166116" y="228600"/>
                  </a:lnTo>
                  <a:close/>
                </a:path>
                <a:path w="271779" h="228600">
                  <a:moveTo>
                    <a:pt x="166116" y="144780"/>
                  </a:moveTo>
                  <a:lnTo>
                    <a:pt x="153924" y="144780"/>
                  </a:lnTo>
                  <a:lnTo>
                    <a:pt x="166116" y="132588"/>
                  </a:lnTo>
                  <a:lnTo>
                    <a:pt x="166116" y="144780"/>
                  </a:lnTo>
                  <a:close/>
                </a:path>
                <a:path w="271779" h="228600">
                  <a:moveTo>
                    <a:pt x="129540" y="216408"/>
                  </a:moveTo>
                  <a:lnTo>
                    <a:pt x="117348" y="202692"/>
                  </a:lnTo>
                  <a:lnTo>
                    <a:pt x="129540" y="202692"/>
                  </a:lnTo>
                  <a:lnTo>
                    <a:pt x="129540" y="216408"/>
                  </a:lnTo>
                  <a:close/>
                </a:path>
                <a:path w="271779" h="228600">
                  <a:moveTo>
                    <a:pt x="140208" y="216408"/>
                  </a:moveTo>
                  <a:lnTo>
                    <a:pt x="129540" y="216408"/>
                  </a:lnTo>
                  <a:lnTo>
                    <a:pt x="129540" y="202692"/>
                  </a:lnTo>
                  <a:lnTo>
                    <a:pt x="140208" y="202692"/>
                  </a:lnTo>
                  <a:lnTo>
                    <a:pt x="140208" y="216408"/>
                  </a:lnTo>
                  <a:close/>
                </a:path>
                <a:path w="271779" h="228600">
                  <a:moveTo>
                    <a:pt x="166116" y="216408"/>
                  </a:moveTo>
                  <a:lnTo>
                    <a:pt x="140208" y="216408"/>
                  </a:lnTo>
                  <a:lnTo>
                    <a:pt x="153924" y="202692"/>
                  </a:lnTo>
                  <a:lnTo>
                    <a:pt x="166116" y="202692"/>
                  </a:lnTo>
                  <a:lnTo>
                    <a:pt x="166116" y="2164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0DCC7918-8420-1FDA-7534-D27353F29E2A}"/>
                </a:ext>
              </a:extLst>
            </p:cNvPr>
            <p:cNvSpPr/>
            <p:nvPr/>
          </p:nvSpPr>
          <p:spPr>
            <a:xfrm>
              <a:off x="6690360" y="1630679"/>
              <a:ext cx="247015" cy="204470"/>
            </a:xfrm>
            <a:custGeom>
              <a:avLst/>
              <a:gdLst/>
              <a:ahLst/>
              <a:cxnLst/>
              <a:rect l="l" t="t" r="r" b="b"/>
              <a:pathLst>
                <a:path w="247015" h="204469">
                  <a:moveTo>
                    <a:pt x="246888" y="83820"/>
                  </a:moveTo>
                  <a:lnTo>
                    <a:pt x="141732" y="83820"/>
                  </a:lnTo>
                  <a:lnTo>
                    <a:pt x="141732" y="0"/>
                  </a:lnTo>
                  <a:lnTo>
                    <a:pt x="105156" y="0"/>
                  </a:lnTo>
                  <a:lnTo>
                    <a:pt x="105156" y="83820"/>
                  </a:lnTo>
                  <a:lnTo>
                    <a:pt x="0" y="83820"/>
                  </a:lnTo>
                  <a:lnTo>
                    <a:pt x="0" y="120650"/>
                  </a:lnTo>
                  <a:lnTo>
                    <a:pt x="105156" y="120650"/>
                  </a:lnTo>
                  <a:lnTo>
                    <a:pt x="105156" y="204470"/>
                  </a:lnTo>
                  <a:lnTo>
                    <a:pt x="141732" y="204470"/>
                  </a:lnTo>
                  <a:lnTo>
                    <a:pt x="141732" y="120650"/>
                  </a:lnTo>
                  <a:lnTo>
                    <a:pt x="246888" y="120650"/>
                  </a:lnTo>
                  <a:lnTo>
                    <a:pt x="246888" y="8382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F74656EE-00BC-5E0E-EA42-9ADE7F2AD01B}"/>
                </a:ext>
              </a:extLst>
            </p:cNvPr>
            <p:cNvSpPr/>
            <p:nvPr/>
          </p:nvSpPr>
          <p:spPr>
            <a:xfrm>
              <a:off x="6678167" y="1618488"/>
              <a:ext cx="271780" cy="228600"/>
            </a:xfrm>
            <a:custGeom>
              <a:avLst/>
              <a:gdLst/>
              <a:ahLst/>
              <a:cxnLst/>
              <a:rect l="l" t="t" r="r" b="b"/>
              <a:pathLst>
                <a:path w="271779" h="228600">
                  <a:moveTo>
                    <a:pt x="105156" y="96012"/>
                  </a:moveTo>
                  <a:lnTo>
                    <a:pt x="105156" y="0"/>
                  </a:lnTo>
                  <a:lnTo>
                    <a:pt x="166116" y="0"/>
                  </a:lnTo>
                  <a:lnTo>
                    <a:pt x="166116" y="12192"/>
                  </a:lnTo>
                  <a:lnTo>
                    <a:pt x="129540" y="12192"/>
                  </a:lnTo>
                  <a:lnTo>
                    <a:pt x="117348" y="25908"/>
                  </a:lnTo>
                  <a:lnTo>
                    <a:pt x="129540" y="25908"/>
                  </a:lnTo>
                  <a:lnTo>
                    <a:pt x="129540" y="83820"/>
                  </a:lnTo>
                  <a:lnTo>
                    <a:pt x="117348" y="83820"/>
                  </a:lnTo>
                  <a:lnTo>
                    <a:pt x="105156" y="96012"/>
                  </a:lnTo>
                  <a:close/>
                </a:path>
                <a:path w="271779" h="228600">
                  <a:moveTo>
                    <a:pt x="129540" y="25908"/>
                  </a:moveTo>
                  <a:lnTo>
                    <a:pt x="117348" y="25908"/>
                  </a:lnTo>
                  <a:lnTo>
                    <a:pt x="129540" y="12192"/>
                  </a:lnTo>
                  <a:lnTo>
                    <a:pt x="129540" y="25908"/>
                  </a:lnTo>
                  <a:close/>
                </a:path>
                <a:path w="271779" h="228600">
                  <a:moveTo>
                    <a:pt x="141732" y="25908"/>
                  </a:moveTo>
                  <a:lnTo>
                    <a:pt x="129540" y="25908"/>
                  </a:lnTo>
                  <a:lnTo>
                    <a:pt x="129540" y="12192"/>
                  </a:lnTo>
                  <a:lnTo>
                    <a:pt x="141732" y="12192"/>
                  </a:lnTo>
                  <a:lnTo>
                    <a:pt x="141732" y="25908"/>
                  </a:lnTo>
                  <a:close/>
                </a:path>
                <a:path w="271779" h="228600">
                  <a:moveTo>
                    <a:pt x="246888" y="108204"/>
                  </a:moveTo>
                  <a:lnTo>
                    <a:pt x="141732" y="108204"/>
                  </a:lnTo>
                  <a:lnTo>
                    <a:pt x="141732" y="12192"/>
                  </a:lnTo>
                  <a:lnTo>
                    <a:pt x="153924" y="25908"/>
                  </a:lnTo>
                  <a:lnTo>
                    <a:pt x="166116" y="25908"/>
                  </a:lnTo>
                  <a:lnTo>
                    <a:pt x="166116" y="83820"/>
                  </a:lnTo>
                  <a:lnTo>
                    <a:pt x="153924" y="83820"/>
                  </a:lnTo>
                  <a:lnTo>
                    <a:pt x="166116" y="96012"/>
                  </a:lnTo>
                  <a:lnTo>
                    <a:pt x="246888" y="96012"/>
                  </a:lnTo>
                  <a:lnTo>
                    <a:pt x="246888" y="108204"/>
                  </a:lnTo>
                  <a:close/>
                </a:path>
                <a:path w="271779" h="228600">
                  <a:moveTo>
                    <a:pt x="166116" y="25908"/>
                  </a:moveTo>
                  <a:lnTo>
                    <a:pt x="153924" y="25908"/>
                  </a:lnTo>
                  <a:lnTo>
                    <a:pt x="141732" y="12192"/>
                  </a:lnTo>
                  <a:lnTo>
                    <a:pt x="166116" y="12192"/>
                  </a:lnTo>
                  <a:lnTo>
                    <a:pt x="166116" y="25908"/>
                  </a:lnTo>
                  <a:close/>
                </a:path>
                <a:path w="271779" h="228600">
                  <a:moveTo>
                    <a:pt x="105156" y="144780"/>
                  </a:moveTo>
                  <a:lnTo>
                    <a:pt x="0" y="144780"/>
                  </a:lnTo>
                  <a:lnTo>
                    <a:pt x="0" y="83820"/>
                  </a:lnTo>
                  <a:lnTo>
                    <a:pt x="105156" y="83820"/>
                  </a:lnTo>
                  <a:lnTo>
                    <a:pt x="105156" y="96012"/>
                  </a:lnTo>
                  <a:lnTo>
                    <a:pt x="25908" y="96012"/>
                  </a:lnTo>
                  <a:lnTo>
                    <a:pt x="12192" y="108204"/>
                  </a:lnTo>
                  <a:lnTo>
                    <a:pt x="25908" y="108204"/>
                  </a:lnTo>
                  <a:lnTo>
                    <a:pt x="25908" y="120396"/>
                  </a:lnTo>
                  <a:lnTo>
                    <a:pt x="12192" y="120396"/>
                  </a:lnTo>
                  <a:lnTo>
                    <a:pt x="25908" y="132588"/>
                  </a:lnTo>
                  <a:lnTo>
                    <a:pt x="105156" y="132588"/>
                  </a:lnTo>
                  <a:lnTo>
                    <a:pt x="105156" y="144780"/>
                  </a:lnTo>
                  <a:close/>
                </a:path>
                <a:path w="271779" h="228600">
                  <a:moveTo>
                    <a:pt x="129540" y="108204"/>
                  </a:moveTo>
                  <a:lnTo>
                    <a:pt x="25908" y="108204"/>
                  </a:lnTo>
                  <a:lnTo>
                    <a:pt x="25908" y="96012"/>
                  </a:lnTo>
                  <a:lnTo>
                    <a:pt x="105156" y="96012"/>
                  </a:lnTo>
                  <a:lnTo>
                    <a:pt x="117348" y="83820"/>
                  </a:lnTo>
                  <a:lnTo>
                    <a:pt x="129540" y="83820"/>
                  </a:lnTo>
                  <a:lnTo>
                    <a:pt x="129540" y="108204"/>
                  </a:lnTo>
                  <a:close/>
                </a:path>
                <a:path w="271779" h="228600">
                  <a:moveTo>
                    <a:pt x="166116" y="96012"/>
                  </a:moveTo>
                  <a:lnTo>
                    <a:pt x="153924" y="83820"/>
                  </a:lnTo>
                  <a:lnTo>
                    <a:pt x="166116" y="83820"/>
                  </a:lnTo>
                  <a:lnTo>
                    <a:pt x="166116" y="96012"/>
                  </a:lnTo>
                  <a:close/>
                </a:path>
                <a:path w="271779" h="228600">
                  <a:moveTo>
                    <a:pt x="271272" y="108204"/>
                  </a:moveTo>
                  <a:lnTo>
                    <a:pt x="259080" y="108204"/>
                  </a:lnTo>
                  <a:lnTo>
                    <a:pt x="246888" y="96012"/>
                  </a:lnTo>
                  <a:lnTo>
                    <a:pt x="166116" y="96012"/>
                  </a:lnTo>
                  <a:lnTo>
                    <a:pt x="166116" y="83820"/>
                  </a:lnTo>
                  <a:lnTo>
                    <a:pt x="271272" y="83820"/>
                  </a:lnTo>
                  <a:lnTo>
                    <a:pt x="271272" y="108204"/>
                  </a:lnTo>
                  <a:close/>
                </a:path>
                <a:path w="271779" h="228600">
                  <a:moveTo>
                    <a:pt x="25908" y="108204"/>
                  </a:moveTo>
                  <a:lnTo>
                    <a:pt x="12192" y="108204"/>
                  </a:lnTo>
                  <a:lnTo>
                    <a:pt x="25908" y="96012"/>
                  </a:lnTo>
                  <a:lnTo>
                    <a:pt x="25908" y="108204"/>
                  </a:lnTo>
                  <a:close/>
                </a:path>
                <a:path w="271779" h="228600">
                  <a:moveTo>
                    <a:pt x="246888" y="132588"/>
                  </a:moveTo>
                  <a:lnTo>
                    <a:pt x="246888" y="96012"/>
                  </a:lnTo>
                  <a:lnTo>
                    <a:pt x="259080" y="108204"/>
                  </a:lnTo>
                  <a:lnTo>
                    <a:pt x="271272" y="108204"/>
                  </a:lnTo>
                  <a:lnTo>
                    <a:pt x="271272" y="120396"/>
                  </a:lnTo>
                  <a:lnTo>
                    <a:pt x="259080" y="120396"/>
                  </a:lnTo>
                  <a:lnTo>
                    <a:pt x="246888" y="132588"/>
                  </a:lnTo>
                  <a:close/>
                </a:path>
                <a:path w="271779" h="228600">
                  <a:moveTo>
                    <a:pt x="25908" y="132588"/>
                  </a:moveTo>
                  <a:lnTo>
                    <a:pt x="12192" y="120396"/>
                  </a:lnTo>
                  <a:lnTo>
                    <a:pt x="25908" y="120396"/>
                  </a:lnTo>
                  <a:lnTo>
                    <a:pt x="25908" y="132588"/>
                  </a:lnTo>
                  <a:close/>
                </a:path>
                <a:path w="271779" h="228600">
                  <a:moveTo>
                    <a:pt x="129540" y="144780"/>
                  </a:moveTo>
                  <a:lnTo>
                    <a:pt x="117348" y="144780"/>
                  </a:lnTo>
                  <a:lnTo>
                    <a:pt x="105156" y="132588"/>
                  </a:lnTo>
                  <a:lnTo>
                    <a:pt x="25908" y="132588"/>
                  </a:lnTo>
                  <a:lnTo>
                    <a:pt x="25908" y="120396"/>
                  </a:lnTo>
                  <a:lnTo>
                    <a:pt x="129540" y="120396"/>
                  </a:lnTo>
                  <a:lnTo>
                    <a:pt x="129540" y="144780"/>
                  </a:lnTo>
                  <a:close/>
                </a:path>
                <a:path w="271779" h="228600">
                  <a:moveTo>
                    <a:pt x="141732" y="216408"/>
                  </a:moveTo>
                  <a:lnTo>
                    <a:pt x="141732" y="120396"/>
                  </a:lnTo>
                  <a:lnTo>
                    <a:pt x="246888" y="120396"/>
                  </a:lnTo>
                  <a:lnTo>
                    <a:pt x="246888" y="132588"/>
                  </a:lnTo>
                  <a:lnTo>
                    <a:pt x="166116" y="132588"/>
                  </a:lnTo>
                  <a:lnTo>
                    <a:pt x="153924" y="144780"/>
                  </a:lnTo>
                  <a:lnTo>
                    <a:pt x="166116" y="144780"/>
                  </a:lnTo>
                  <a:lnTo>
                    <a:pt x="166116" y="202692"/>
                  </a:lnTo>
                  <a:lnTo>
                    <a:pt x="153924" y="202692"/>
                  </a:lnTo>
                  <a:lnTo>
                    <a:pt x="141732" y="216408"/>
                  </a:lnTo>
                  <a:close/>
                </a:path>
                <a:path w="271779" h="228600">
                  <a:moveTo>
                    <a:pt x="271272" y="144780"/>
                  </a:moveTo>
                  <a:lnTo>
                    <a:pt x="166116" y="144780"/>
                  </a:lnTo>
                  <a:lnTo>
                    <a:pt x="166116" y="132588"/>
                  </a:lnTo>
                  <a:lnTo>
                    <a:pt x="246888" y="132588"/>
                  </a:lnTo>
                  <a:lnTo>
                    <a:pt x="259080" y="120396"/>
                  </a:lnTo>
                  <a:lnTo>
                    <a:pt x="271272" y="120396"/>
                  </a:lnTo>
                  <a:lnTo>
                    <a:pt x="271272" y="144780"/>
                  </a:lnTo>
                  <a:close/>
                </a:path>
                <a:path w="271779" h="228600">
                  <a:moveTo>
                    <a:pt x="166116" y="228600"/>
                  </a:moveTo>
                  <a:lnTo>
                    <a:pt x="105156" y="228600"/>
                  </a:lnTo>
                  <a:lnTo>
                    <a:pt x="105156" y="132588"/>
                  </a:lnTo>
                  <a:lnTo>
                    <a:pt x="117348" y="144780"/>
                  </a:lnTo>
                  <a:lnTo>
                    <a:pt x="129540" y="144780"/>
                  </a:lnTo>
                  <a:lnTo>
                    <a:pt x="129540" y="202692"/>
                  </a:lnTo>
                  <a:lnTo>
                    <a:pt x="117348" y="202692"/>
                  </a:lnTo>
                  <a:lnTo>
                    <a:pt x="129540" y="216408"/>
                  </a:lnTo>
                  <a:lnTo>
                    <a:pt x="166116" y="216408"/>
                  </a:lnTo>
                  <a:lnTo>
                    <a:pt x="166116" y="228600"/>
                  </a:lnTo>
                  <a:close/>
                </a:path>
                <a:path w="271779" h="228600">
                  <a:moveTo>
                    <a:pt x="166116" y="144780"/>
                  </a:moveTo>
                  <a:lnTo>
                    <a:pt x="153924" y="144780"/>
                  </a:lnTo>
                  <a:lnTo>
                    <a:pt x="166116" y="132588"/>
                  </a:lnTo>
                  <a:lnTo>
                    <a:pt x="166116" y="144780"/>
                  </a:lnTo>
                  <a:close/>
                </a:path>
                <a:path w="271779" h="228600">
                  <a:moveTo>
                    <a:pt x="129540" y="216408"/>
                  </a:moveTo>
                  <a:lnTo>
                    <a:pt x="117348" y="202692"/>
                  </a:lnTo>
                  <a:lnTo>
                    <a:pt x="129540" y="202692"/>
                  </a:lnTo>
                  <a:lnTo>
                    <a:pt x="129540" y="216408"/>
                  </a:lnTo>
                  <a:close/>
                </a:path>
                <a:path w="271779" h="228600">
                  <a:moveTo>
                    <a:pt x="141732" y="216408"/>
                  </a:moveTo>
                  <a:lnTo>
                    <a:pt x="129540" y="216408"/>
                  </a:lnTo>
                  <a:lnTo>
                    <a:pt x="129540" y="202692"/>
                  </a:lnTo>
                  <a:lnTo>
                    <a:pt x="141732" y="202692"/>
                  </a:lnTo>
                  <a:lnTo>
                    <a:pt x="141732" y="216408"/>
                  </a:lnTo>
                  <a:close/>
                </a:path>
                <a:path w="271779" h="228600">
                  <a:moveTo>
                    <a:pt x="166116" y="216408"/>
                  </a:moveTo>
                  <a:lnTo>
                    <a:pt x="141732" y="216408"/>
                  </a:lnTo>
                  <a:lnTo>
                    <a:pt x="153924" y="202692"/>
                  </a:lnTo>
                  <a:lnTo>
                    <a:pt x="166116" y="202692"/>
                  </a:lnTo>
                  <a:lnTo>
                    <a:pt x="166116" y="2164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1">
            <a:extLst>
              <a:ext uri="{FF2B5EF4-FFF2-40B4-BE49-F238E27FC236}">
                <a16:creationId xmlns:a16="http://schemas.microsoft.com/office/drawing/2014/main" id="{44B0555D-4C67-2D88-41AA-04F7D39DB49F}"/>
              </a:ext>
            </a:extLst>
          </p:cNvPr>
          <p:cNvSpPr txBox="1"/>
          <p:nvPr/>
        </p:nvSpPr>
        <p:spPr>
          <a:xfrm>
            <a:off x="6951905" y="1633226"/>
            <a:ext cx="939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Mecánica/Física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68292DF8-3A96-1843-93AB-C7E25DBBA776}"/>
              </a:ext>
            </a:extLst>
          </p:cNvPr>
          <p:cNvSpPr txBox="1"/>
          <p:nvPr/>
        </p:nvSpPr>
        <p:spPr>
          <a:xfrm>
            <a:off x="1630208" y="2285511"/>
            <a:ext cx="7471409" cy="2586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¿Qué</a:t>
            </a:r>
            <a:r>
              <a:rPr sz="1400" b="1" spc="1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45" dirty="0">
                <a:solidFill>
                  <a:srgbClr val="7E7E7E"/>
                </a:solidFill>
                <a:latin typeface="Trebuchet MS"/>
                <a:cs typeface="Trebuchet MS"/>
              </a:rPr>
              <a:t>es?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Primera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pauta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actuación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prevenir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progreso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agitación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Medida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terapéutica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7E7E7E"/>
                </a:solidFill>
                <a:latin typeface="Trebuchet MS"/>
                <a:cs typeface="Trebuchet MS"/>
              </a:rPr>
              <a:t>útil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cuando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pérdida de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control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total.</a:t>
            </a:r>
            <a:endParaRPr sz="140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Permite</a:t>
            </a:r>
            <a:r>
              <a:rPr sz="1400" spc="2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recoger</a:t>
            </a:r>
            <a:r>
              <a:rPr sz="1400" spc="2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información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observando</a:t>
            </a:r>
            <a:r>
              <a:rPr sz="1400" spc="2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2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discurso,</a:t>
            </a:r>
            <a:r>
              <a:rPr sz="1400" spc="2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presencia</a:t>
            </a:r>
            <a:r>
              <a:rPr sz="1400" spc="2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alucinaciones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o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delirios,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grado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comprensión,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presencia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signos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intoxicación…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8C0052"/>
              </a:buClr>
              <a:buFont typeface="Times New Roman"/>
              <a:buChar char="▪"/>
            </a:pP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Objetivos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Lograr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alianza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descubrir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fuente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alteración.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Negociar</a:t>
            </a:r>
            <a:r>
              <a:rPr sz="1400" spc="3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soluciones</a:t>
            </a:r>
            <a:r>
              <a:rPr sz="1400" spc="2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terapéuticas.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Fomentar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conductas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resolución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problemas.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Disminuir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hostilidad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agresividad.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Informar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carácter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transitorio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crisis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sufre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potenciar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autocontrol.</a:t>
            </a:r>
            <a:endParaRPr sz="14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44964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84A4CA09-EA4C-736A-544F-20427C43AB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90903" y="1448816"/>
            <a:ext cx="1659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Contención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352F4D7B-D517-3152-0706-7462DD8A35F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7727" y="1211580"/>
            <a:ext cx="4482083" cy="1040891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E20D7C26-C7F5-67F9-AD04-8FD3CDD2DB6E}"/>
              </a:ext>
            </a:extLst>
          </p:cNvPr>
          <p:cNvSpPr txBox="1"/>
          <p:nvPr/>
        </p:nvSpPr>
        <p:spPr>
          <a:xfrm>
            <a:off x="3554924" y="1633226"/>
            <a:ext cx="3905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Verbal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F8A4BBBD-FB86-D543-1FED-6BCEBBC1902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4547" y="1507236"/>
            <a:ext cx="1173479" cy="449579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8FEFEC1E-EDF5-F479-CB2B-1255C03347B6}"/>
              </a:ext>
            </a:extLst>
          </p:cNvPr>
          <p:cNvSpPr txBox="1"/>
          <p:nvPr/>
        </p:nvSpPr>
        <p:spPr>
          <a:xfrm>
            <a:off x="4679639" y="1633226"/>
            <a:ext cx="5886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2F2F2"/>
                </a:solidFill>
                <a:latin typeface="Arial MT"/>
                <a:cs typeface="Arial MT"/>
              </a:rPr>
              <a:t>Ambiental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0A78CD23-6F66-6C80-E8EE-78D71B2E13A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09844" y="1507236"/>
            <a:ext cx="1173479" cy="44957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CDF4321B-1A92-2C80-2F65-4AE2DE57DA64}"/>
              </a:ext>
            </a:extLst>
          </p:cNvPr>
          <p:cNvSpPr txBox="1"/>
          <p:nvPr/>
        </p:nvSpPr>
        <p:spPr>
          <a:xfrm>
            <a:off x="5769334" y="1633226"/>
            <a:ext cx="857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Farmacológica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3D8D6CEB-16CD-733A-8C93-1A9A30B524A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2092" y="1507236"/>
            <a:ext cx="1173479" cy="449579"/>
          </a:xfrm>
          <a:prstGeom prst="rect">
            <a:avLst/>
          </a:prstGeom>
        </p:spPr>
      </p:pic>
      <p:grpSp>
        <p:nvGrpSpPr>
          <p:cNvPr id="11" name="object 12">
            <a:extLst>
              <a:ext uri="{FF2B5EF4-FFF2-40B4-BE49-F238E27FC236}">
                <a16:creationId xmlns:a16="http://schemas.microsoft.com/office/drawing/2014/main" id="{DF801C03-29D9-D22B-10DB-115B39DCA7EE}"/>
              </a:ext>
            </a:extLst>
          </p:cNvPr>
          <p:cNvGrpSpPr/>
          <p:nvPr/>
        </p:nvGrpSpPr>
        <p:grpSpPr>
          <a:xfrm>
            <a:off x="4219955" y="1618488"/>
            <a:ext cx="2729865" cy="228600"/>
            <a:chOff x="4219955" y="1618488"/>
            <a:chExt cx="2729865" cy="22860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3B268353-33B8-D3B9-84B9-BC4D616F3E97}"/>
                </a:ext>
              </a:extLst>
            </p:cNvPr>
            <p:cNvSpPr/>
            <p:nvPr/>
          </p:nvSpPr>
          <p:spPr>
            <a:xfrm>
              <a:off x="4233672" y="1630679"/>
              <a:ext cx="245745" cy="204470"/>
            </a:xfrm>
            <a:custGeom>
              <a:avLst/>
              <a:gdLst/>
              <a:ahLst/>
              <a:cxnLst/>
              <a:rect l="l" t="t" r="r" b="b"/>
              <a:pathLst>
                <a:path w="245745" h="204469">
                  <a:moveTo>
                    <a:pt x="245364" y="83820"/>
                  </a:moveTo>
                  <a:lnTo>
                    <a:pt x="140208" y="83820"/>
                  </a:lnTo>
                  <a:lnTo>
                    <a:pt x="140208" y="0"/>
                  </a:lnTo>
                  <a:lnTo>
                    <a:pt x="103632" y="0"/>
                  </a:lnTo>
                  <a:lnTo>
                    <a:pt x="103632" y="83820"/>
                  </a:lnTo>
                  <a:lnTo>
                    <a:pt x="0" y="83820"/>
                  </a:lnTo>
                  <a:lnTo>
                    <a:pt x="0" y="120650"/>
                  </a:lnTo>
                  <a:lnTo>
                    <a:pt x="103632" y="120650"/>
                  </a:lnTo>
                  <a:lnTo>
                    <a:pt x="103632" y="204470"/>
                  </a:lnTo>
                  <a:lnTo>
                    <a:pt x="140208" y="204470"/>
                  </a:lnTo>
                  <a:lnTo>
                    <a:pt x="140208" y="120650"/>
                  </a:lnTo>
                  <a:lnTo>
                    <a:pt x="245364" y="120650"/>
                  </a:lnTo>
                  <a:lnTo>
                    <a:pt x="245364" y="8382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24894D60-54FE-B2AC-F36F-F418113A3CEB}"/>
                </a:ext>
              </a:extLst>
            </p:cNvPr>
            <p:cNvSpPr/>
            <p:nvPr/>
          </p:nvSpPr>
          <p:spPr>
            <a:xfrm>
              <a:off x="4219955" y="1618488"/>
              <a:ext cx="273050" cy="228600"/>
            </a:xfrm>
            <a:custGeom>
              <a:avLst/>
              <a:gdLst/>
              <a:ahLst/>
              <a:cxnLst/>
              <a:rect l="l" t="t" r="r" b="b"/>
              <a:pathLst>
                <a:path w="273050" h="228600">
                  <a:moveTo>
                    <a:pt x="105156" y="96012"/>
                  </a:moveTo>
                  <a:lnTo>
                    <a:pt x="105156" y="0"/>
                  </a:lnTo>
                  <a:lnTo>
                    <a:pt x="167640" y="0"/>
                  </a:lnTo>
                  <a:lnTo>
                    <a:pt x="167640" y="12192"/>
                  </a:lnTo>
                  <a:lnTo>
                    <a:pt x="131064" y="12192"/>
                  </a:lnTo>
                  <a:lnTo>
                    <a:pt x="117348" y="25908"/>
                  </a:lnTo>
                  <a:lnTo>
                    <a:pt x="131064" y="25908"/>
                  </a:lnTo>
                  <a:lnTo>
                    <a:pt x="131064" y="83820"/>
                  </a:lnTo>
                  <a:lnTo>
                    <a:pt x="117348" y="83820"/>
                  </a:lnTo>
                  <a:lnTo>
                    <a:pt x="105156" y="96012"/>
                  </a:lnTo>
                  <a:close/>
                </a:path>
                <a:path w="273050" h="228600">
                  <a:moveTo>
                    <a:pt x="131064" y="25908"/>
                  </a:moveTo>
                  <a:lnTo>
                    <a:pt x="117348" y="25908"/>
                  </a:lnTo>
                  <a:lnTo>
                    <a:pt x="131064" y="12192"/>
                  </a:lnTo>
                  <a:lnTo>
                    <a:pt x="131064" y="25908"/>
                  </a:lnTo>
                  <a:close/>
                </a:path>
                <a:path w="273050" h="228600">
                  <a:moveTo>
                    <a:pt x="141732" y="25908"/>
                  </a:moveTo>
                  <a:lnTo>
                    <a:pt x="131064" y="25908"/>
                  </a:lnTo>
                  <a:lnTo>
                    <a:pt x="131064" y="12192"/>
                  </a:lnTo>
                  <a:lnTo>
                    <a:pt x="141732" y="12192"/>
                  </a:lnTo>
                  <a:lnTo>
                    <a:pt x="141732" y="25908"/>
                  </a:lnTo>
                  <a:close/>
                </a:path>
                <a:path w="273050" h="228600">
                  <a:moveTo>
                    <a:pt x="246888" y="108204"/>
                  </a:moveTo>
                  <a:lnTo>
                    <a:pt x="141732" y="108204"/>
                  </a:lnTo>
                  <a:lnTo>
                    <a:pt x="141732" y="12192"/>
                  </a:lnTo>
                  <a:lnTo>
                    <a:pt x="153924" y="25908"/>
                  </a:lnTo>
                  <a:lnTo>
                    <a:pt x="167640" y="25908"/>
                  </a:lnTo>
                  <a:lnTo>
                    <a:pt x="167640" y="83820"/>
                  </a:lnTo>
                  <a:lnTo>
                    <a:pt x="153924" y="83820"/>
                  </a:lnTo>
                  <a:lnTo>
                    <a:pt x="167640" y="96012"/>
                  </a:lnTo>
                  <a:lnTo>
                    <a:pt x="246888" y="96012"/>
                  </a:lnTo>
                  <a:lnTo>
                    <a:pt x="246888" y="108204"/>
                  </a:lnTo>
                  <a:close/>
                </a:path>
                <a:path w="273050" h="228600">
                  <a:moveTo>
                    <a:pt x="167640" y="25908"/>
                  </a:moveTo>
                  <a:lnTo>
                    <a:pt x="153924" y="25908"/>
                  </a:lnTo>
                  <a:lnTo>
                    <a:pt x="141732" y="12192"/>
                  </a:lnTo>
                  <a:lnTo>
                    <a:pt x="167640" y="12192"/>
                  </a:lnTo>
                  <a:lnTo>
                    <a:pt x="167640" y="25908"/>
                  </a:lnTo>
                  <a:close/>
                </a:path>
                <a:path w="273050" h="228600">
                  <a:moveTo>
                    <a:pt x="105156" y="144780"/>
                  </a:moveTo>
                  <a:lnTo>
                    <a:pt x="0" y="144780"/>
                  </a:lnTo>
                  <a:lnTo>
                    <a:pt x="0" y="83820"/>
                  </a:lnTo>
                  <a:lnTo>
                    <a:pt x="105156" y="83820"/>
                  </a:lnTo>
                  <a:lnTo>
                    <a:pt x="105156" y="96012"/>
                  </a:lnTo>
                  <a:lnTo>
                    <a:pt x="25908" y="96012"/>
                  </a:lnTo>
                  <a:lnTo>
                    <a:pt x="13716" y="108204"/>
                  </a:lnTo>
                  <a:lnTo>
                    <a:pt x="25908" y="108204"/>
                  </a:lnTo>
                  <a:lnTo>
                    <a:pt x="25908" y="120396"/>
                  </a:lnTo>
                  <a:lnTo>
                    <a:pt x="13716" y="120396"/>
                  </a:lnTo>
                  <a:lnTo>
                    <a:pt x="25908" y="132588"/>
                  </a:lnTo>
                  <a:lnTo>
                    <a:pt x="105156" y="132588"/>
                  </a:lnTo>
                  <a:lnTo>
                    <a:pt x="105156" y="144780"/>
                  </a:lnTo>
                  <a:close/>
                </a:path>
                <a:path w="273050" h="228600">
                  <a:moveTo>
                    <a:pt x="131064" y="108204"/>
                  </a:moveTo>
                  <a:lnTo>
                    <a:pt x="25908" y="108204"/>
                  </a:lnTo>
                  <a:lnTo>
                    <a:pt x="25908" y="96012"/>
                  </a:lnTo>
                  <a:lnTo>
                    <a:pt x="105156" y="96012"/>
                  </a:lnTo>
                  <a:lnTo>
                    <a:pt x="117348" y="83820"/>
                  </a:lnTo>
                  <a:lnTo>
                    <a:pt x="131064" y="83820"/>
                  </a:lnTo>
                  <a:lnTo>
                    <a:pt x="131064" y="108204"/>
                  </a:lnTo>
                  <a:close/>
                </a:path>
                <a:path w="273050" h="228600">
                  <a:moveTo>
                    <a:pt x="167640" y="96012"/>
                  </a:moveTo>
                  <a:lnTo>
                    <a:pt x="153924" y="83820"/>
                  </a:lnTo>
                  <a:lnTo>
                    <a:pt x="167640" y="83820"/>
                  </a:lnTo>
                  <a:lnTo>
                    <a:pt x="167640" y="96012"/>
                  </a:lnTo>
                  <a:close/>
                </a:path>
                <a:path w="273050" h="228600">
                  <a:moveTo>
                    <a:pt x="272795" y="108204"/>
                  </a:moveTo>
                  <a:lnTo>
                    <a:pt x="259080" y="108204"/>
                  </a:lnTo>
                  <a:lnTo>
                    <a:pt x="246888" y="96012"/>
                  </a:lnTo>
                  <a:lnTo>
                    <a:pt x="167640" y="96012"/>
                  </a:lnTo>
                  <a:lnTo>
                    <a:pt x="167640" y="83820"/>
                  </a:lnTo>
                  <a:lnTo>
                    <a:pt x="272795" y="83820"/>
                  </a:lnTo>
                  <a:lnTo>
                    <a:pt x="272795" y="108204"/>
                  </a:lnTo>
                  <a:close/>
                </a:path>
                <a:path w="273050" h="228600">
                  <a:moveTo>
                    <a:pt x="25908" y="108204"/>
                  </a:moveTo>
                  <a:lnTo>
                    <a:pt x="13716" y="108204"/>
                  </a:lnTo>
                  <a:lnTo>
                    <a:pt x="25908" y="96012"/>
                  </a:lnTo>
                  <a:lnTo>
                    <a:pt x="25908" y="108204"/>
                  </a:lnTo>
                  <a:close/>
                </a:path>
                <a:path w="273050" h="228600">
                  <a:moveTo>
                    <a:pt x="246888" y="132588"/>
                  </a:moveTo>
                  <a:lnTo>
                    <a:pt x="246888" y="96012"/>
                  </a:lnTo>
                  <a:lnTo>
                    <a:pt x="259080" y="108204"/>
                  </a:lnTo>
                  <a:lnTo>
                    <a:pt x="272795" y="108204"/>
                  </a:lnTo>
                  <a:lnTo>
                    <a:pt x="272795" y="120396"/>
                  </a:lnTo>
                  <a:lnTo>
                    <a:pt x="259080" y="120396"/>
                  </a:lnTo>
                  <a:lnTo>
                    <a:pt x="246888" y="132588"/>
                  </a:lnTo>
                  <a:close/>
                </a:path>
                <a:path w="273050" h="228600">
                  <a:moveTo>
                    <a:pt x="25908" y="132588"/>
                  </a:moveTo>
                  <a:lnTo>
                    <a:pt x="13716" y="120396"/>
                  </a:lnTo>
                  <a:lnTo>
                    <a:pt x="25908" y="120396"/>
                  </a:lnTo>
                  <a:lnTo>
                    <a:pt x="25908" y="132588"/>
                  </a:lnTo>
                  <a:close/>
                </a:path>
                <a:path w="273050" h="228600">
                  <a:moveTo>
                    <a:pt x="131064" y="144780"/>
                  </a:moveTo>
                  <a:lnTo>
                    <a:pt x="117348" y="144780"/>
                  </a:lnTo>
                  <a:lnTo>
                    <a:pt x="105156" y="132588"/>
                  </a:lnTo>
                  <a:lnTo>
                    <a:pt x="25908" y="132588"/>
                  </a:lnTo>
                  <a:lnTo>
                    <a:pt x="25908" y="120396"/>
                  </a:lnTo>
                  <a:lnTo>
                    <a:pt x="131064" y="120396"/>
                  </a:lnTo>
                  <a:lnTo>
                    <a:pt x="131064" y="144780"/>
                  </a:lnTo>
                  <a:close/>
                </a:path>
                <a:path w="273050" h="228600">
                  <a:moveTo>
                    <a:pt x="141732" y="216408"/>
                  </a:moveTo>
                  <a:lnTo>
                    <a:pt x="141732" y="120396"/>
                  </a:lnTo>
                  <a:lnTo>
                    <a:pt x="246888" y="120396"/>
                  </a:lnTo>
                  <a:lnTo>
                    <a:pt x="246888" y="132588"/>
                  </a:lnTo>
                  <a:lnTo>
                    <a:pt x="167640" y="132588"/>
                  </a:lnTo>
                  <a:lnTo>
                    <a:pt x="153924" y="144780"/>
                  </a:lnTo>
                  <a:lnTo>
                    <a:pt x="167640" y="144780"/>
                  </a:lnTo>
                  <a:lnTo>
                    <a:pt x="167640" y="202692"/>
                  </a:lnTo>
                  <a:lnTo>
                    <a:pt x="153924" y="202692"/>
                  </a:lnTo>
                  <a:lnTo>
                    <a:pt x="141732" y="216408"/>
                  </a:lnTo>
                  <a:close/>
                </a:path>
                <a:path w="273050" h="228600">
                  <a:moveTo>
                    <a:pt x="272795" y="144780"/>
                  </a:moveTo>
                  <a:lnTo>
                    <a:pt x="167640" y="144780"/>
                  </a:lnTo>
                  <a:lnTo>
                    <a:pt x="167640" y="132588"/>
                  </a:lnTo>
                  <a:lnTo>
                    <a:pt x="246888" y="132588"/>
                  </a:lnTo>
                  <a:lnTo>
                    <a:pt x="259080" y="120396"/>
                  </a:lnTo>
                  <a:lnTo>
                    <a:pt x="272795" y="120396"/>
                  </a:lnTo>
                  <a:lnTo>
                    <a:pt x="272795" y="144780"/>
                  </a:lnTo>
                  <a:close/>
                </a:path>
                <a:path w="273050" h="228600">
                  <a:moveTo>
                    <a:pt x="167640" y="228600"/>
                  </a:moveTo>
                  <a:lnTo>
                    <a:pt x="105156" y="228600"/>
                  </a:lnTo>
                  <a:lnTo>
                    <a:pt x="105156" y="132588"/>
                  </a:lnTo>
                  <a:lnTo>
                    <a:pt x="117348" y="144780"/>
                  </a:lnTo>
                  <a:lnTo>
                    <a:pt x="131064" y="144780"/>
                  </a:lnTo>
                  <a:lnTo>
                    <a:pt x="131064" y="202692"/>
                  </a:lnTo>
                  <a:lnTo>
                    <a:pt x="117348" y="202692"/>
                  </a:lnTo>
                  <a:lnTo>
                    <a:pt x="131064" y="216408"/>
                  </a:lnTo>
                  <a:lnTo>
                    <a:pt x="167640" y="216408"/>
                  </a:lnTo>
                  <a:lnTo>
                    <a:pt x="167640" y="228600"/>
                  </a:lnTo>
                  <a:close/>
                </a:path>
                <a:path w="273050" h="228600">
                  <a:moveTo>
                    <a:pt x="167640" y="144780"/>
                  </a:moveTo>
                  <a:lnTo>
                    <a:pt x="153924" y="144780"/>
                  </a:lnTo>
                  <a:lnTo>
                    <a:pt x="167640" y="132588"/>
                  </a:lnTo>
                  <a:lnTo>
                    <a:pt x="167640" y="144780"/>
                  </a:lnTo>
                  <a:close/>
                </a:path>
                <a:path w="273050" h="228600">
                  <a:moveTo>
                    <a:pt x="131064" y="216408"/>
                  </a:moveTo>
                  <a:lnTo>
                    <a:pt x="117348" y="202692"/>
                  </a:lnTo>
                  <a:lnTo>
                    <a:pt x="131064" y="202692"/>
                  </a:lnTo>
                  <a:lnTo>
                    <a:pt x="131064" y="216408"/>
                  </a:lnTo>
                  <a:close/>
                </a:path>
                <a:path w="273050" h="228600">
                  <a:moveTo>
                    <a:pt x="141732" y="216408"/>
                  </a:moveTo>
                  <a:lnTo>
                    <a:pt x="131064" y="216408"/>
                  </a:lnTo>
                  <a:lnTo>
                    <a:pt x="131064" y="202692"/>
                  </a:lnTo>
                  <a:lnTo>
                    <a:pt x="141732" y="202692"/>
                  </a:lnTo>
                  <a:lnTo>
                    <a:pt x="141732" y="216408"/>
                  </a:lnTo>
                  <a:close/>
                </a:path>
                <a:path w="273050" h="228600">
                  <a:moveTo>
                    <a:pt x="167640" y="216408"/>
                  </a:moveTo>
                  <a:lnTo>
                    <a:pt x="141732" y="216408"/>
                  </a:lnTo>
                  <a:lnTo>
                    <a:pt x="153924" y="202692"/>
                  </a:lnTo>
                  <a:lnTo>
                    <a:pt x="167640" y="202692"/>
                  </a:lnTo>
                  <a:lnTo>
                    <a:pt x="167640" y="2164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2E29AF58-A491-0B34-E767-25C0DFF4EDB1}"/>
                </a:ext>
              </a:extLst>
            </p:cNvPr>
            <p:cNvSpPr/>
            <p:nvPr/>
          </p:nvSpPr>
          <p:spPr>
            <a:xfrm>
              <a:off x="5462016" y="1630679"/>
              <a:ext cx="247015" cy="204470"/>
            </a:xfrm>
            <a:custGeom>
              <a:avLst/>
              <a:gdLst/>
              <a:ahLst/>
              <a:cxnLst/>
              <a:rect l="l" t="t" r="r" b="b"/>
              <a:pathLst>
                <a:path w="247014" h="204469">
                  <a:moveTo>
                    <a:pt x="246888" y="83820"/>
                  </a:moveTo>
                  <a:lnTo>
                    <a:pt x="141732" y="83820"/>
                  </a:lnTo>
                  <a:lnTo>
                    <a:pt x="141732" y="0"/>
                  </a:lnTo>
                  <a:lnTo>
                    <a:pt x="105156" y="0"/>
                  </a:lnTo>
                  <a:lnTo>
                    <a:pt x="105156" y="83820"/>
                  </a:lnTo>
                  <a:lnTo>
                    <a:pt x="0" y="83820"/>
                  </a:lnTo>
                  <a:lnTo>
                    <a:pt x="0" y="120650"/>
                  </a:lnTo>
                  <a:lnTo>
                    <a:pt x="105156" y="120650"/>
                  </a:lnTo>
                  <a:lnTo>
                    <a:pt x="105156" y="204470"/>
                  </a:lnTo>
                  <a:lnTo>
                    <a:pt x="141732" y="204470"/>
                  </a:lnTo>
                  <a:lnTo>
                    <a:pt x="141732" y="120650"/>
                  </a:lnTo>
                  <a:lnTo>
                    <a:pt x="246888" y="120650"/>
                  </a:lnTo>
                  <a:lnTo>
                    <a:pt x="246888" y="8382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FF2808F6-29A0-8304-3026-48E5FB8913CA}"/>
                </a:ext>
              </a:extLst>
            </p:cNvPr>
            <p:cNvSpPr/>
            <p:nvPr/>
          </p:nvSpPr>
          <p:spPr>
            <a:xfrm>
              <a:off x="5449823" y="1618488"/>
              <a:ext cx="271780" cy="228600"/>
            </a:xfrm>
            <a:custGeom>
              <a:avLst/>
              <a:gdLst/>
              <a:ahLst/>
              <a:cxnLst/>
              <a:rect l="l" t="t" r="r" b="b"/>
              <a:pathLst>
                <a:path w="271779" h="228600">
                  <a:moveTo>
                    <a:pt x="103632" y="96012"/>
                  </a:moveTo>
                  <a:lnTo>
                    <a:pt x="103632" y="0"/>
                  </a:lnTo>
                  <a:lnTo>
                    <a:pt x="166116" y="0"/>
                  </a:lnTo>
                  <a:lnTo>
                    <a:pt x="166116" y="12192"/>
                  </a:lnTo>
                  <a:lnTo>
                    <a:pt x="129540" y="12192"/>
                  </a:lnTo>
                  <a:lnTo>
                    <a:pt x="117348" y="25908"/>
                  </a:lnTo>
                  <a:lnTo>
                    <a:pt x="129540" y="25908"/>
                  </a:lnTo>
                  <a:lnTo>
                    <a:pt x="129540" y="83820"/>
                  </a:lnTo>
                  <a:lnTo>
                    <a:pt x="117348" y="83820"/>
                  </a:lnTo>
                  <a:lnTo>
                    <a:pt x="103632" y="96012"/>
                  </a:lnTo>
                  <a:close/>
                </a:path>
                <a:path w="271779" h="228600">
                  <a:moveTo>
                    <a:pt x="129540" y="25908"/>
                  </a:moveTo>
                  <a:lnTo>
                    <a:pt x="117348" y="25908"/>
                  </a:lnTo>
                  <a:lnTo>
                    <a:pt x="129540" y="12192"/>
                  </a:lnTo>
                  <a:lnTo>
                    <a:pt x="129540" y="25908"/>
                  </a:lnTo>
                  <a:close/>
                </a:path>
                <a:path w="271779" h="228600">
                  <a:moveTo>
                    <a:pt x="140208" y="25908"/>
                  </a:moveTo>
                  <a:lnTo>
                    <a:pt x="129540" y="25908"/>
                  </a:lnTo>
                  <a:lnTo>
                    <a:pt x="129540" y="12192"/>
                  </a:lnTo>
                  <a:lnTo>
                    <a:pt x="140208" y="12192"/>
                  </a:lnTo>
                  <a:lnTo>
                    <a:pt x="140208" y="25908"/>
                  </a:lnTo>
                  <a:close/>
                </a:path>
                <a:path w="271779" h="228600">
                  <a:moveTo>
                    <a:pt x="245364" y="108204"/>
                  </a:moveTo>
                  <a:lnTo>
                    <a:pt x="140208" y="108204"/>
                  </a:lnTo>
                  <a:lnTo>
                    <a:pt x="140208" y="12192"/>
                  </a:lnTo>
                  <a:lnTo>
                    <a:pt x="153924" y="25908"/>
                  </a:lnTo>
                  <a:lnTo>
                    <a:pt x="166116" y="25908"/>
                  </a:lnTo>
                  <a:lnTo>
                    <a:pt x="166116" y="83820"/>
                  </a:lnTo>
                  <a:lnTo>
                    <a:pt x="153924" y="83820"/>
                  </a:lnTo>
                  <a:lnTo>
                    <a:pt x="166116" y="96012"/>
                  </a:lnTo>
                  <a:lnTo>
                    <a:pt x="245364" y="96012"/>
                  </a:lnTo>
                  <a:lnTo>
                    <a:pt x="245364" y="108204"/>
                  </a:lnTo>
                  <a:close/>
                </a:path>
                <a:path w="271779" h="228600">
                  <a:moveTo>
                    <a:pt x="166116" y="25908"/>
                  </a:moveTo>
                  <a:lnTo>
                    <a:pt x="153924" y="25908"/>
                  </a:lnTo>
                  <a:lnTo>
                    <a:pt x="140208" y="12192"/>
                  </a:lnTo>
                  <a:lnTo>
                    <a:pt x="166116" y="12192"/>
                  </a:lnTo>
                  <a:lnTo>
                    <a:pt x="166116" y="25908"/>
                  </a:lnTo>
                  <a:close/>
                </a:path>
                <a:path w="271779" h="228600">
                  <a:moveTo>
                    <a:pt x="103632" y="144780"/>
                  </a:moveTo>
                  <a:lnTo>
                    <a:pt x="0" y="144780"/>
                  </a:lnTo>
                  <a:lnTo>
                    <a:pt x="0" y="83820"/>
                  </a:lnTo>
                  <a:lnTo>
                    <a:pt x="103632" y="83820"/>
                  </a:lnTo>
                  <a:lnTo>
                    <a:pt x="103632" y="96012"/>
                  </a:lnTo>
                  <a:lnTo>
                    <a:pt x="24384" y="96012"/>
                  </a:lnTo>
                  <a:lnTo>
                    <a:pt x="12192" y="108204"/>
                  </a:lnTo>
                  <a:lnTo>
                    <a:pt x="24384" y="108204"/>
                  </a:lnTo>
                  <a:lnTo>
                    <a:pt x="24384" y="120396"/>
                  </a:lnTo>
                  <a:lnTo>
                    <a:pt x="12192" y="120396"/>
                  </a:lnTo>
                  <a:lnTo>
                    <a:pt x="24384" y="132588"/>
                  </a:lnTo>
                  <a:lnTo>
                    <a:pt x="103632" y="132588"/>
                  </a:lnTo>
                  <a:lnTo>
                    <a:pt x="103632" y="144780"/>
                  </a:lnTo>
                  <a:close/>
                </a:path>
                <a:path w="271779" h="228600">
                  <a:moveTo>
                    <a:pt x="129540" y="108204"/>
                  </a:moveTo>
                  <a:lnTo>
                    <a:pt x="24384" y="108204"/>
                  </a:lnTo>
                  <a:lnTo>
                    <a:pt x="24384" y="96012"/>
                  </a:lnTo>
                  <a:lnTo>
                    <a:pt x="103632" y="96012"/>
                  </a:lnTo>
                  <a:lnTo>
                    <a:pt x="117348" y="83820"/>
                  </a:lnTo>
                  <a:lnTo>
                    <a:pt x="129540" y="83820"/>
                  </a:lnTo>
                  <a:lnTo>
                    <a:pt x="129540" y="108204"/>
                  </a:lnTo>
                  <a:close/>
                </a:path>
                <a:path w="271779" h="228600">
                  <a:moveTo>
                    <a:pt x="166116" y="96012"/>
                  </a:moveTo>
                  <a:lnTo>
                    <a:pt x="153924" y="83820"/>
                  </a:lnTo>
                  <a:lnTo>
                    <a:pt x="166116" y="83820"/>
                  </a:lnTo>
                  <a:lnTo>
                    <a:pt x="166116" y="96012"/>
                  </a:lnTo>
                  <a:close/>
                </a:path>
                <a:path w="271779" h="228600">
                  <a:moveTo>
                    <a:pt x="271272" y="108204"/>
                  </a:moveTo>
                  <a:lnTo>
                    <a:pt x="259080" y="108204"/>
                  </a:lnTo>
                  <a:lnTo>
                    <a:pt x="245364" y="96012"/>
                  </a:lnTo>
                  <a:lnTo>
                    <a:pt x="166116" y="96012"/>
                  </a:lnTo>
                  <a:lnTo>
                    <a:pt x="166116" y="83820"/>
                  </a:lnTo>
                  <a:lnTo>
                    <a:pt x="271272" y="83820"/>
                  </a:lnTo>
                  <a:lnTo>
                    <a:pt x="271272" y="108204"/>
                  </a:lnTo>
                  <a:close/>
                </a:path>
                <a:path w="271779" h="228600">
                  <a:moveTo>
                    <a:pt x="24384" y="108204"/>
                  </a:moveTo>
                  <a:lnTo>
                    <a:pt x="12192" y="108204"/>
                  </a:lnTo>
                  <a:lnTo>
                    <a:pt x="24384" y="96012"/>
                  </a:lnTo>
                  <a:lnTo>
                    <a:pt x="24384" y="108204"/>
                  </a:lnTo>
                  <a:close/>
                </a:path>
                <a:path w="271779" h="228600">
                  <a:moveTo>
                    <a:pt x="245364" y="132588"/>
                  </a:moveTo>
                  <a:lnTo>
                    <a:pt x="245364" y="96012"/>
                  </a:lnTo>
                  <a:lnTo>
                    <a:pt x="259080" y="108204"/>
                  </a:lnTo>
                  <a:lnTo>
                    <a:pt x="271272" y="108204"/>
                  </a:lnTo>
                  <a:lnTo>
                    <a:pt x="271272" y="120396"/>
                  </a:lnTo>
                  <a:lnTo>
                    <a:pt x="259080" y="120396"/>
                  </a:lnTo>
                  <a:lnTo>
                    <a:pt x="245364" y="132588"/>
                  </a:lnTo>
                  <a:close/>
                </a:path>
                <a:path w="271779" h="228600">
                  <a:moveTo>
                    <a:pt x="24384" y="132588"/>
                  </a:moveTo>
                  <a:lnTo>
                    <a:pt x="12192" y="120396"/>
                  </a:lnTo>
                  <a:lnTo>
                    <a:pt x="24384" y="120396"/>
                  </a:lnTo>
                  <a:lnTo>
                    <a:pt x="24384" y="132588"/>
                  </a:lnTo>
                  <a:close/>
                </a:path>
                <a:path w="271779" h="228600">
                  <a:moveTo>
                    <a:pt x="129540" y="144780"/>
                  </a:moveTo>
                  <a:lnTo>
                    <a:pt x="117348" y="144780"/>
                  </a:lnTo>
                  <a:lnTo>
                    <a:pt x="103632" y="132588"/>
                  </a:lnTo>
                  <a:lnTo>
                    <a:pt x="24384" y="132588"/>
                  </a:lnTo>
                  <a:lnTo>
                    <a:pt x="24384" y="120396"/>
                  </a:lnTo>
                  <a:lnTo>
                    <a:pt x="129540" y="120396"/>
                  </a:lnTo>
                  <a:lnTo>
                    <a:pt x="129540" y="144780"/>
                  </a:lnTo>
                  <a:close/>
                </a:path>
                <a:path w="271779" h="228600">
                  <a:moveTo>
                    <a:pt x="140208" y="216408"/>
                  </a:moveTo>
                  <a:lnTo>
                    <a:pt x="140208" y="120396"/>
                  </a:lnTo>
                  <a:lnTo>
                    <a:pt x="245364" y="120396"/>
                  </a:lnTo>
                  <a:lnTo>
                    <a:pt x="245364" y="132588"/>
                  </a:lnTo>
                  <a:lnTo>
                    <a:pt x="166116" y="132588"/>
                  </a:lnTo>
                  <a:lnTo>
                    <a:pt x="153924" y="144780"/>
                  </a:lnTo>
                  <a:lnTo>
                    <a:pt x="166116" y="144780"/>
                  </a:lnTo>
                  <a:lnTo>
                    <a:pt x="166116" y="202692"/>
                  </a:lnTo>
                  <a:lnTo>
                    <a:pt x="153924" y="202692"/>
                  </a:lnTo>
                  <a:lnTo>
                    <a:pt x="140208" y="216408"/>
                  </a:lnTo>
                  <a:close/>
                </a:path>
                <a:path w="271779" h="228600">
                  <a:moveTo>
                    <a:pt x="271272" y="144780"/>
                  </a:moveTo>
                  <a:lnTo>
                    <a:pt x="166116" y="144780"/>
                  </a:lnTo>
                  <a:lnTo>
                    <a:pt x="166116" y="132588"/>
                  </a:lnTo>
                  <a:lnTo>
                    <a:pt x="245364" y="132588"/>
                  </a:lnTo>
                  <a:lnTo>
                    <a:pt x="259080" y="120396"/>
                  </a:lnTo>
                  <a:lnTo>
                    <a:pt x="271272" y="120396"/>
                  </a:lnTo>
                  <a:lnTo>
                    <a:pt x="271272" y="144780"/>
                  </a:lnTo>
                  <a:close/>
                </a:path>
                <a:path w="271779" h="228600">
                  <a:moveTo>
                    <a:pt x="166116" y="228600"/>
                  </a:moveTo>
                  <a:lnTo>
                    <a:pt x="103632" y="228600"/>
                  </a:lnTo>
                  <a:lnTo>
                    <a:pt x="103632" y="132588"/>
                  </a:lnTo>
                  <a:lnTo>
                    <a:pt x="117348" y="144780"/>
                  </a:lnTo>
                  <a:lnTo>
                    <a:pt x="129540" y="144780"/>
                  </a:lnTo>
                  <a:lnTo>
                    <a:pt x="129540" y="202692"/>
                  </a:lnTo>
                  <a:lnTo>
                    <a:pt x="117348" y="202692"/>
                  </a:lnTo>
                  <a:lnTo>
                    <a:pt x="129540" y="216408"/>
                  </a:lnTo>
                  <a:lnTo>
                    <a:pt x="166116" y="216408"/>
                  </a:lnTo>
                  <a:lnTo>
                    <a:pt x="166116" y="228600"/>
                  </a:lnTo>
                  <a:close/>
                </a:path>
                <a:path w="271779" h="228600">
                  <a:moveTo>
                    <a:pt x="166116" y="144780"/>
                  </a:moveTo>
                  <a:lnTo>
                    <a:pt x="153924" y="144780"/>
                  </a:lnTo>
                  <a:lnTo>
                    <a:pt x="166116" y="132588"/>
                  </a:lnTo>
                  <a:lnTo>
                    <a:pt x="166116" y="144780"/>
                  </a:lnTo>
                  <a:close/>
                </a:path>
                <a:path w="271779" h="228600">
                  <a:moveTo>
                    <a:pt x="129540" y="216408"/>
                  </a:moveTo>
                  <a:lnTo>
                    <a:pt x="117348" y="202692"/>
                  </a:lnTo>
                  <a:lnTo>
                    <a:pt x="129540" y="202692"/>
                  </a:lnTo>
                  <a:lnTo>
                    <a:pt x="129540" y="216408"/>
                  </a:lnTo>
                  <a:close/>
                </a:path>
                <a:path w="271779" h="228600">
                  <a:moveTo>
                    <a:pt x="140208" y="216408"/>
                  </a:moveTo>
                  <a:lnTo>
                    <a:pt x="129540" y="216408"/>
                  </a:lnTo>
                  <a:lnTo>
                    <a:pt x="129540" y="202692"/>
                  </a:lnTo>
                  <a:lnTo>
                    <a:pt x="140208" y="202692"/>
                  </a:lnTo>
                  <a:lnTo>
                    <a:pt x="140208" y="216408"/>
                  </a:lnTo>
                  <a:close/>
                </a:path>
                <a:path w="271779" h="228600">
                  <a:moveTo>
                    <a:pt x="166116" y="216408"/>
                  </a:moveTo>
                  <a:lnTo>
                    <a:pt x="140208" y="216408"/>
                  </a:lnTo>
                  <a:lnTo>
                    <a:pt x="153924" y="202692"/>
                  </a:lnTo>
                  <a:lnTo>
                    <a:pt x="166116" y="202692"/>
                  </a:lnTo>
                  <a:lnTo>
                    <a:pt x="166116" y="2164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F8AFD85B-206A-AB36-6015-31A69566A388}"/>
                </a:ext>
              </a:extLst>
            </p:cNvPr>
            <p:cNvSpPr/>
            <p:nvPr/>
          </p:nvSpPr>
          <p:spPr>
            <a:xfrm>
              <a:off x="6690360" y="1630679"/>
              <a:ext cx="247015" cy="204470"/>
            </a:xfrm>
            <a:custGeom>
              <a:avLst/>
              <a:gdLst/>
              <a:ahLst/>
              <a:cxnLst/>
              <a:rect l="l" t="t" r="r" b="b"/>
              <a:pathLst>
                <a:path w="247015" h="204469">
                  <a:moveTo>
                    <a:pt x="246888" y="83820"/>
                  </a:moveTo>
                  <a:lnTo>
                    <a:pt x="141732" y="83820"/>
                  </a:lnTo>
                  <a:lnTo>
                    <a:pt x="141732" y="0"/>
                  </a:lnTo>
                  <a:lnTo>
                    <a:pt x="105156" y="0"/>
                  </a:lnTo>
                  <a:lnTo>
                    <a:pt x="105156" y="83820"/>
                  </a:lnTo>
                  <a:lnTo>
                    <a:pt x="0" y="83820"/>
                  </a:lnTo>
                  <a:lnTo>
                    <a:pt x="0" y="120650"/>
                  </a:lnTo>
                  <a:lnTo>
                    <a:pt x="105156" y="120650"/>
                  </a:lnTo>
                  <a:lnTo>
                    <a:pt x="105156" y="204470"/>
                  </a:lnTo>
                  <a:lnTo>
                    <a:pt x="141732" y="204470"/>
                  </a:lnTo>
                  <a:lnTo>
                    <a:pt x="141732" y="120650"/>
                  </a:lnTo>
                  <a:lnTo>
                    <a:pt x="246888" y="120650"/>
                  </a:lnTo>
                  <a:lnTo>
                    <a:pt x="246888" y="83820"/>
                  </a:lnTo>
                  <a:close/>
                </a:path>
              </a:pathLst>
            </a:custGeom>
            <a:solidFill>
              <a:srgbClr val="BF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799AF112-AC28-5F0E-735D-20CCCF2A7F12}"/>
                </a:ext>
              </a:extLst>
            </p:cNvPr>
            <p:cNvSpPr/>
            <p:nvPr/>
          </p:nvSpPr>
          <p:spPr>
            <a:xfrm>
              <a:off x="6678167" y="1618488"/>
              <a:ext cx="271780" cy="228600"/>
            </a:xfrm>
            <a:custGeom>
              <a:avLst/>
              <a:gdLst/>
              <a:ahLst/>
              <a:cxnLst/>
              <a:rect l="l" t="t" r="r" b="b"/>
              <a:pathLst>
                <a:path w="271779" h="228600">
                  <a:moveTo>
                    <a:pt x="105156" y="96012"/>
                  </a:moveTo>
                  <a:lnTo>
                    <a:pt x="105156" y="0"/>
                  </a:lnTo>
                  <a:lnTo>
                    <a:pt x="166116" y="0"/>
                  </a:lnTo>
                  <a:lnTo>
                    <a:pt x="166116" y="12192"/>
                  </a:lnTo>
                  <a:lnTo>
                    <a:pt x="129540" y="12192"/>
                  </a:lnTo>
                  <a:lnTo>
                    <a:pt x="117348" y="25908"/>
                  </a:lnTo>
                  <a:lnTo>
                    <a:pt x="129540" y="25908"/>
                  </a:lnTo>
                  <a:lnTo>
                    <a:pt x="129540" y="83820"/>
                  </a:lnTo>
                  <a:lnTo>
                    <a:pt x="117348" y="83820"/>
                  </a:lnTo>
                  <a:lnTo>
                    <a:pt x="105156" y="96012"/>
                  </a:lnTo>
                  <a:close/>
                </a:path>
                <a:path w="271779" h="228600">
                  <a:moveTo>
                    <a:pt x="129540" y="25908"/>
                  </a:moveTo>
                  <a:lnTo>
                    <a:pt x="117348" y="25908"/>
                  </a:lnTo>
                  <a:lnTo>
                    <a:pt x="129540" y="12192"/>
                  </a:lnTo>
                  <a:lnTo>
                    <a:pt x="129540" y="25908"/>
                  </a:lnTo>
                  <a:close/>
                </a:path>
                <a:path w="271779" h="228600">
                  <a:moveTo>
                    <a:pt x="141732" y="25908"/>
                  </a:moveTo>
                  <a:lnTo>
                    <a:pt x="129540" y="25908"/>
                  </a:lnTo>
                  <a:lnTo>
                    <a:pt x="129540" y="12192"/>
                  </a:lnTo>
                  <a:lnTo>
                    <a:pt x="141732" y="12192"/>
                  </a:lnTo>
                  <a:lnTo>
                    <a:pt x="141732" y="25908"/>
                  </a:lnTo>
                  <a:close/>
                </a:path>
                <a:path w="271779" h="228600">
                  <a:moveTo>
                    <a:pt x="246888" y="108204"/>
                  </a:moveTo>
                  <a:lnTo>
                    <a:pt x="141732" y="108204"/>
                  </a:lnTo>
                  <a:lnTo>
                    <a:pt x="141732" y="12192"/>
                  </a:lnTo>
                  <a:lnTo>
                    <a:pt x="153924" y="25908"/>
                  </a:lnTo>
                  <a:lnTo>
                    <a:pt x="166116" y="25908"/>
                  </a:lnTo>
                  <a:lnTo>
                    <a:pt x="166116" y="83820"/>
                  </a:lnTo>
                  <a:lnTo>
                    <a:pt x="153924" y="83820"/>
                  </a:lnTo>
                  <a:lnTo>
                    <a:pt x="166116" y="96012"/>
                  </a:lnTo>
                  <a:lnTo>
                    <a:pt x="246888" y="96012"/>
                  </a:lnTo>
                  <a:lnTo>
                    <a:pt x="246888" y="108204"/>
                  </a:lnTo>
                  <a:close/>
                </a:path>
                <a:path w="271779" h="228600">
                  <a:moveTo>
                    <a:pt x="166116" y="25908"/>
                  </a:moveTo>
                  <a:lnTo>
                    <a:pt x="153924" y="25908"/>
                  </a:lnTo>
                  <a:lnTo>
                    <a:pt x="141732" y="12192"/>
                  </a:lnTo>
                  <a:lnTo>
                    <a:pt x="166116" y="12192"/>
                  </a:lnTo>
                  <a:lnTo>
                    <a:pt x="166116" y="25908"/>
                  </a:lnTo>
                  <a:close/>
                </a:path>
                <a:path w="271779" h="228600">
                  <a:moveTo>
                    <a:pt x="105156" y="144780"/>
                  </a:moveTo>
                  <a:lnTo>
                    <a:pt x="0" y="144780"/>
                  </a:lnTo>
                  <a:lnTo>
                    <a:pt x="0" y="83820"/>
                  </a:lnTo>
                  <a:lnTo>
                    <a:pt x="105156" y="83820"/>
                  </a:lnTo>
                  <a:lnTo>
                    <a:pt x="105156" y="96012"/>
                  </a:lnTo>
                  <a:lnTo>
                    <a:pt x="25908" y="96012"/>
                  </a:lnTo>
                  <a:lnTo>
                    <a:pt x="12192" y="108204"/>
                  </a:lnTo>
                  <a:lnTo>
                    <a:pt x="25908" y="108204"/>
                  </a:lnTo>
                  <a:lnTo>
                    <a:pt x="25908" y="120396"/>
                  </a:lnTo>
                  <a:lnTo>
                    <a:pt x="12192" y="120396"/>
                  </a:lnTo>
                  <a:lnTo>
                    <a:pt x="25908" y="132588"/>
                  </a:lnTo>
                  <a:lnTo>
                    <a:pt x="105156" y="132588"/>
                  </a:lnTo>
                  <a:lnTo>
                    <a:pt x="105156" y="144780"/>
                  </a:lnTo>
                  <a:close/>
                </a:path>
                <a:path w="271779" h="228600">
                  <a:moveTo>
                    <a:pt x="129540" y="108204"/>
                  </a:moveTo>
                  <a:lnTo>
                    <a:pt x="25908" y="108204"/>
                  </a:lnTo>
                  <a:lnTo>
                    <a:pt x="25908" y="96012"/>
                  </a:lnTo>
                  <a:lnTo>
                    <a:pt x="105156" y="96012"/>
                  </a:lnTo>
                  <a:lnTo>
                    <a:pt x="117348" y="83820"/>
                  </a:lnTo>
                  <a:lnTo>
                    <a:pt x="129540" y="83820"/>
                  </a:lnTo>
                  <a:lnTo>
                    <a:pt x="129540" y="108204"/>
                  </a:lnTo>
                  <a:close/>
                </a:path>
                <a:path w="271779" h="228600">
                  <a:moveTo>
                    <a:pt x="166116" y="96012"/>
                  </a:moveTo>
                  <a:lnTo>
                    <a:pt x="153924" y="83820"/>
                  </a:lnTo>
                  <a:lnTo>
                    <a:pt x="166116" y="83820"/>
                  </a:lnTo>
                  <a:lnTo>
                    <a:pt x="166116" y="96012"/>
                  </a:lnTo>
                  <a:close/>
                </a:path>
                <a:path w="271779" h="228600">
                  <a:moveTo>
                    <a:pt x="271272" y="108204"/>
                  </a:moveTo>
                  <a:lnTo>
                    <a:pt x="259080" y="108204"/>
                  </a:lnTo>
                  <a:lnTo>
                    <a:pt x="246888" y="96012"/>
                  </a:lnTo>
                  <a:lnTo>
                    <a:pt x="166116" y="96012"/>
                  </a:lnTo>
                  <a:lnTo>
                    <a:pt x="166116" y="83820"/>
                  </a:lnTo>
                  <a:lnTo>
                    <a:pt x="271272" y="83820"/>
                  </a:lnTo>
                  <a:lnTo>
                    <a:pt x="271272" y="108204"/>
                  </a:lnTo>
                  <a:close/>
                </a:path>
                <a:path w="271779" h="228600">
                  <a:moveTo>
                    <a:pt x="25908" y="108204"/>
                  </a:moveTo>
                  <a:lnTo>
                    <a:pt x="12192" y="108204"/>
                  </a:lnTo>
                  <a:lnTo>
                    <a:pt x="25908" y="96012"/>
                  </a:lnTo>
                  <a:lnTo>
                    <a:pt x="25908" y="108204"/>
                  </a:lnTo>
                  <a:close/>
                </a:path>
                <a:path w="271779" h="228600">
                  <a:moveTo>
                    <a:pt x="246888" y="132588"/>
                  </a:moveTo>
                  <a:lnTo>
                    <a:pt x="246888" y="96012"/>
                  </a:lnTo>
                  <a:lnTo>
                    <a:pt x="259080" y="108204"/>
                  </a:lnTo>
                  <a:lnTo>
                    <a:pt x="271272" y="108204"/>
                  </a:lnTo>
                  <a:lnTo>
                    <a:pt x="271272" y="120396"/>
                  </a:lnTo>
                  <a:lnTo>
                    <a:pt x="259080" y="120396"/>
                  </a:lnTo>
                  <a:lnTo>
                    <a:pt x="246888" y="132588"/>
                  </a:lnTo>
                  <a:close/>
                </a:path>
                <a:path w="271779" h="228600">
                  <a:moveTo>
                    <a:pt x="25908" y="132588"/>
                  </a:moveTo>
                  <a:lnTo>
                    <a:pt x="12192" y="120396"/>
                  </a:lnTo>
                  <a:lnTo>
                    <a:pt x="25908" y="120396"/>
                  </a:lnTo>
                  <a:lnTo>
                    <a:pt x="25908" y="132588"/>
                  </a:lnTo>
                  <a:close/>
                </a:path>
                <a:path w="271779" h="228600">
                  <a:moveTo>
                    <a:pt x="129540" y="144780"/>
                  </a:moveTo>
                  <a:lnTo>
                    <a:pt x="117348" y="144780"/>
                  </a:lnTo>
                  <a:lnTo>
                    <a:pt x="105156" y="132588"/>
                  </a:lnTo>
                  <a:lnTo>
                    <a:pt x="25908" y="132588"/>
                  </a:lnTo>
                  <a:lnTo>
                    <a:pt x="25908" y="120396"/>
                  </a:lnTo>
                  <a:lnTo>
                    <a:pt x="129540" y="120396"/>
                  </a:lnTo>
                  <a:lnTo>
                    <a:pt x="129540" y="144780"/>
                  </a:lnTo>
                  <a:close/>
                </a:path>
                <a:path w="271779" h="228600">
                  <a:moveTo>
                    <a:pt x="141732" y="216408"/>
                  </a:moveTo>
                  <a:lnTo>
                    <a:pt x="141732" y="120396"/>
                  </a:lnTo>
                  <a:lnTo>
                    <a:pt x="246888" y="120396"/>
                  </a:lnTo>
                  <a:lnTo>
                    <a:pt x="246888" y="132588"/>
                  </a:lnTo>
                  <a:lnTo>
                    <a:pt x="166116" y="132588"/>
                  </a:lnTo>
                  <a:lnTo>
                    <a:pt x="153924" y="144780"/>
                  </a:lnTo>
                  <a:lnTo>
                    <a:pt x="166116" y="144780"/>
                  </a:lnTo>
                  <a:lnTo>
                    <a:pt x="166116" y="202692"/>
                  </a:lnTo>
                  <a:lnTo>
                    <a:pt x="153924" y="202692"/>
                  </a:lnTo>
                  <a:lnTo>
                    <a:pt x="141732" y="216408"/>
                  </a:lnTo>
                  <a:close/>
                </a:path>
                <a:path w="271779" h="228600">
                  <a:moveTo>
                    <a:pt x="271272" y="144780"/>
                  </a:moveTo>
                  <a:lnTo>
                    <a:pt x="166116" y="144780"/>
                  </a:lnTo>
                  <a:lnTo>
                    <a:pt x="166116" y="132588"/>
                  </a:lnTo>
                  <a:lnTo>
                    <a:pt x="246888" y="132588"/>
                  </a:lnTo>
                  <a:lnTo>
                    <a:pt x="259080" y="120396"/>
                  </a:lnTo>
                  <a:lnTo>
                    <a:pt x="271272" y="120396"/>
                  </a:lnTo>
                  <a:lnTo>
                    <a:pt x="271272" y="144780"/>
                  </a:lnTo>
                  <a:close/>
                </a:path>
                <a:path w="271779" h="228600">
                  <a:moveTo>
                    <a:pt x="166116" y="228600"/>
                  </a:moveTo>
                  <a:lnTo>
                    <a:pt x="105156" y="228600"/>
                  </a:lnTo>
                  <a:lnTo>
                    <a:pt x="105156" y="132588"/>
                  </a:lnTo>
                  <a:lnTo>
                    <a:pt x="117348" y="144780"/>
                  </a:lnTo>
                  <a:lnTo>
                    <a:pt x="129540" y="144780"/>
                  </a:lnTo>
                  <a:lnTo>
                    <a:pt x="129540" y="202692"/>
                  </a:lnTo>
                  <a:lnTo>
                    <a:pt x="117348" y="202692"/>
                  </a:lnTo>
                  <a:lnTo>
                    <a:pt x="129540" y="216408"/>
                  </a:lnTo>
                  <a:lnTo>
                    <a:pt x="166116" y="216408"/>
                  </a:lnTo>
                  <a:lnTo>
                    <a:pt x="166116" y="228600"/>
                  </a:lnTo>
                  <a:close/>
                </a:path>
                <a:path w="271779" h="228600">
                  <a:moveTo>
                    <a:pt x="166116" y="144780"/>
                  </a:moveTo>
                  <a:lnTo>
                    <a:pt x="153924" y="144780"/>
                  </a:lnTo>
                  <a:lnTo>
                    <a:pt x="166116" y="132588"/>
                  </a:lnTo>
                  <a:lnTo>
                    <a:pt x="166116" y="144780"/>
                  </a:lnTo>
                  <a:close/>
                </a:path>
                <a:path w="271779" h="228600">
                  <a:moveTo>
                    <a:pt x="129540" y="216408"/>
                  </a:moveTo>
                  <a:lnTo>
                    <a:pt x="117348" y="202692"/>
                  </a:lnTo>
                  <a:lnTo>
                    <a:pt x="129540" y="202692"/>
                  </a:lnTo>
                  <a:lnTo>
                    <a:pt x="129540" y="216408"/>
                  </a:lnTo>
                  <a:close/>
                </a:path>
                <a:path w="271779" h="228600">
                  <a:moveTo>
                    <a:pt x="141732" y="216408"/>
                  </a:moveTo>
                  <a:lnTo>
                    <a:pt x="129540" y="216408"/>
                  </a:lnTo>
                  <a:lnTo>
                    <a:pt x="129540" y="202692"/>
                  </a:lnTo>
                  <a:lnTo>
                    <a:pt x="141732" y="202692"/>
                  </a:lnTo>
                  <a:lnTo>
                    <a:pt x="141732" y="216408"/>
                  </a:lnTo>
                  <a:close/>
                </a:path>
                <a:path w="271779" h="228600">
                  <a:moveTo>
                    <a:pt x="166116" y="216408"/>
                  </a:moveTo>
                  <a:lnTo>
                    <a:pt x="141732" y="216408"/>
                  </a:lnTo>
                  <a:lnTo>
                    <a:pt x="153924" y="202692"/>
                  </a:lnTo>
                  <a:lnTo>
                    <a:pt x="166116" y="202692"/>
                  </a:lnTo>
                  <a:lnTo>
                    <a:pt x="166116" y="216408"/>
                  </a:lnTo>
                  <a:close/>
                </a:path>
              </a:pathLst>
            </a:custGeom>
            <a:solidFill>
              <a:srgbClr val="8C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1">
            <a:extLst>
              <a:ext uri="{FF2B5EF4-FFF2-40B4-BE49-F238E27FC236}">
                <a16:creationId xmlns:a16="http://schemas.microsoft.com/office/drawing/2014/main" id="{7B2A8F1E-B695-F97F-7BA0-A7463115A880}"/>
              </a:ext>
            </a:extLst>
          </p:cNvPr>
          <p:cNvSpPr txBox="1"/>
          <p:nvPr/>
        </p:nvSpPr>
        <p:spPr>
          <a:xfrm>
            <a:off x="6951905" y="1633226"/>
            <a:ext cx="939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Mecánica/Física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1BA30C4E-DFBB-CC88-64F8-35FCE84DA1FF}"/>
              </a:ext>
            </a:extLst>
          </p:cNvPr>
          <p:cNvSpPr txBox="1"/>
          <p:nvPr/>
        </p:nvSpPr>
        <p:spPr>
          <a:xfrm>
            <a:off x="1630208" y="2285511"/>
            <a:ext cx="7472045" cy="2799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¿Qué</a:t>
            </a:r>
            <a:r>
              <a:rPr sz="1400" b="1" spc="1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45" dirty="0">
                <a:solidFill>
                  <a:srgbClr val="7E7E7E"/>
                </a:solidFill>
                <a:latin typeface="Trebuchet MS"/>
                <a:cs typeface="Trebuchet MS"/>
              </a:rPr>
              <a:t>es?</a:t>
            </a:r>
            <a:endParaRPr sz="140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Conjunto</a:t>
            </a:r>
            <a:r>
              <a:rPr sz="14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acciones</a:t>
            </a:r>
            <a:r>
              <a:rPr sz="1400" spc="3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realizadas</a:t>
            </a:r>
            <a:r>
              <a:rPr sz="1400" spc="3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3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3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equipo</a:t>
            </a:r>
            <a:r>
              <a:rPr sz="14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atiende</a:t>
            </a:r>
            <a:r>
              <a:rPr sz="14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3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r>
              <a:rPr sz="14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crisis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emocional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7E7E7E"/>
                </a:solidFill>
                <a:latin typeface="Trebuchet MS"/>
                <a:cs typeface="Trebuchet MS"/>
              </a:rPr>
              <a:t>y/o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inquietud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psicomotriz.</a:t>
            </a:r>
            <a:endParaRPr sz="14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Estas</a:t>
            </a:r>
            <a:r>
              <a:rPr sz="1400" spc="1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acciones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contemplan:</a:t>
            </a:r>
            <a:endParaRPr sz="1400">
              <a:latin typeface="Trebuchet MS"/>
              <a:cs typeface="Trebuchet MS"/>
            </a:endParaRPr>
          </a:p>
          <a:p>
            <a:pPr marL="756285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756285" algn="l"/>
              </a:tabLst>
            </a:pP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Espacios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adecuados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(retirar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material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peligroso,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distancia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seguridad).</a:t>
            </a:r>
            <a:endParaRPr sz="1400">
              <a:latin typeface="Trebuchet MS"/>
              <a:cs typeface="Trebuchet MS"/>
            </a:endParaRPr>
          </a:p>
          <a:p>
            <a:pPr marL="756285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7562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Control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estímulos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visuales,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auditivos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(factores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irritación).</a:t>
            </a:r>
            <a:endParaRPr sz="1400">
              <a:latin typeface="Trebuchet MS"/>
              <a:cs typeface="Trebuchet MS"/>
            </a:endParaRPr>
          </a:p>
          <a:p>
            <a:pPr marL="756285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756285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Uso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entorno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favorecer</a:t>
            </a:r>
            <a:r>
              <a:rPr sz="1400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desescalada</a:t>
            </a:r>
            <a:endParaRPr sz="14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8C0052"/>
              </a:buClr>
              <a:buFont typeface="Times New Roman"/>
              <a:buChar char="▪"/>
            </a:pP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Objetivos</a:t>
            </a:r>
            <a:endParaRPr sz="1400">
              <a:latin typeface="Trebuchet MS"/>
              <a:cs typeface="Trebuchet MS"/>
            </a:endParaRPr>
          </a:p>
          <a:p>
            <a:pPr marL="375285" indent="-3625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3752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Promover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confianza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mutua.</a:t>
            </a:r>
            <a:endParaRPr sz="1400">
              <a:latin typeface="Trebuchet MS"/>
              <a:cs typeface="Trebuchet MS"/>
            </a:endParaRPr>
          </a:p>
          <a:p>
            <a:pPr marL="375285" indent="-3625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3752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Actuar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forma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rápida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eficaz</a:t>
            </a:r>
            <a:endParaRPr sz="1400">
              <a:latin typeface="Trebuchet MS"/>
              <a:cs typeface="Trebuchet MS"/>
            </a:endParaRPr>
          </a:p>
          <a:p>
            <a:pPr marL="375285" indent="-3625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3752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Aminorar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cuadro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agitación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presente.</a:t>
            </a:r>
            <a:endParaRPr sz="1400">
              <a:latin typeface="Trebuchet MS"/>
              <a:cs typeface="Trebuchet MS"/>
            </a:endParaRPr>
          </a:p>
          <a:p>
            <a:pPr marL="375285" indent="-3625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3752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Evitar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situaciones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potenciales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violencia.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20" name="object 20">
            <a:extLst>
              <a:ext uri="{FF2B5EF4-FFF2-40B4-BE49-F238E27FC236}">
                <a16:creationId xmlns:a16="http://schemas.microsoft.com/office/drawing/2014/main" id="{A5734600-CDA5-0946-6A81-DE2E02759D5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77496" y="4246776"/>
            <a:ext cx="1472246" cy="127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14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379BC464-28CC-377B-9E37-F1B16BBB36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90903" y="1448816"/>
            <a:ext cx="1659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Contención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5D75425A-0647-13CA-4EBC-6EA890212B1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7727" y="1211580"/>
            <a:ext cx="4482083" cy="1040891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688FFEE7-6C1A-3636-9AFA-7B429D51CFBC}"/>
              </a:ext>
            </a:extLst>
          </p:cNvPr>
          <p:cNvSpPr txBox="1"/>
          <p:nvPr/>
        </p:nvSpPr>
        <p:spPr>
          <a:xfrm>
            <a:off x="3554924" y="1633226"/>
            <a:ext cx="3905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Verbal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0DA04026-FE3B-92DE-7B48-4BFC025393D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4547" y="1507236"/>
            <a:ext cx="1173479" cy="449579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4F4A0B49-89BB-4538-674C-5DC34FF28241}"/>
              </a:ext>
            </a:extLst>
          </p:cNvPr>
          <p:cNvSpPr txBox="1"/>
          <p:nvPr/>
        </p:nvSpPr>
        <p:spPr>
          <a:xfrm>
            <a:off x="4679639" y="1633226"/>
            <a:ext cx="5886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Ambiental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F5308027-BF59-E6DD-8B71-1D791A01FED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09844" y="1507236"/>
            <a:ext cx="1173479" cy="44957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7598D376-B17A-BF6F-BD86-AD550542C2F8}"/>
              </a:ext>
            </a:extLst>
          </p:cNvPr>
          <p:cNvSpPr txBox="1"/>
          <p:nvPr/>
        </p:nvSpPr>
        <p:spPr>
          <a:xfrm>
            <a:off x="5769334" y="1633226"/>
            <a:ext cx="857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Farmacológica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729F2E9E-536A-67B4-27F4-3836BBFB716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2092" y="1507236"/>
            <a:ext cx="1173479" cy="449579"/>
          </a:xfrm>
          <a:prstGeom prst="rect">
            <a:avLst/>
          </a:prstGeom>
        </p:spPr>
      </p:pic>
      <p:sp>
        <p:nvSpPr>
          <p:cNvPr id="11" name="object 12">
            <a:extLst>
              <a:ext uri="{FF2B5EF4-FFF2-40B4-BE49-F238E27FC236}">
                <a16:creationId xmlns:a16="http://schemas.microsoft.com/office/drawing/2014/main" id="{CFDC7BDA-093C-9C85-6FAC-E879718151EB}"/>
              </a:ext>
            </a:extLst>
          </p:cNvPr>
          <p:cNvSpPr/>
          <p:nvPr/>
        </p:nvSpPr>
        <p:spPr>
          <a:xfrm>
            <a:off x="4219956" y="1618487"/>
            <a:ext cx="2729865" cy="228600"/>
          </a:xfrm>
          <a:custGeom>
            <a:avLst/>
            <a:gdLst/>
            <a:ahLst/>
            <a:cxnLst/>
            <a:rect l="l" t="t" r="r" b="b"/>
            <a:pathLst>
              <a:path w="2729865" h="228600">
                <a:moveTo>
                  <a:pt x="272796" y="83820"/>
                </a:moveTo>
                <a:lnTo>
                  <a:pt x="246888" y="83820"/>
                </a:lnTo>
                <a:lnTo>
                  <a:pt x="246888" y="108204"/>
                </a:lnTo>
                <a:lnTo>
                  <a:pt x="246888" y="120396"/>
                </a:lnTo>
                <a:lnTo>
                  <a:pt x="141732" y="120396"/>
                </a:lnTo>
                <a:lnTo>
                  <a:pt x="141732" y="202692"/>
                </a:lnTo>
                <a:lnTo>
                  <a:pt x="131064" y="202692"/>
                </a:lnTo>
                <a:lnTo>
                  <a:pt x="131064" y="144780"/>
                </a:lnTo>
                <a:lnTo>
                  <a:pt x="131064" y="120396"/>
                </a:lnTo>
                <a:lnTo>
                  <a:pt x="25908" y="120396"/>
                </a:lnTo>
                <a:lnTo>
                  <a:pt x="25908" y="108204"/>
                </a:lnTo>
                <a:lnTo>
                  <a:pt x="131064" y="108204"/>
                </a:lnTo>
                <a:lnTo>
                  <a:pt x="131064" y="83820"/>
                </a:lnTo>
                <a:lnTo>
                  <a:pt x="131064" y="25908"/>
                </a:lnTo>
                <a:lnTo>
                  <a:pt x="141732" y="25908"/>
                </a:lnTo>
                <a:lnTo>
                  <a:pt x="141732" y="108204"/>
                </a:lnTo>
                <a:lnTo>
                  <a:pt x="246888" y="108204"/>
                </a:lnTo>
                <a:lnTo>
                  <a:pt x="246888" y="83820"/>
                </a:lnTo>
                <a:lnTo>
                  <a:pt x="167640" y="83820"/>
                </a:lnTo>
                <a:lnTo>
                  <a:pt x="167640" y="25908"/>
                </a:lnTo>
                <a:lnTo>
                  <a:pt x="167640" y="12192"/>
                </a:lnTo>
                <a:lnTo>
                  <a:pt x="167640" y="0"/>
                </a:lnTo>
                <a:lnTo>
                  <a:pt x="105156" y="0"/>
                </a:lnTo>
                <a:lnTo>
                  <a:pt x="105156" y="83820"/>
                </a:lnTo>
                <a:lnTo>
                  <a:pt x="0" y="83820"/>
                </a:lnTo>
                <a:lnTo>
                  <a:pt x="0" y="144780"/>
                </a:lnTo>
                <a:lnTo>
                  <a:pt x="105156" y="144780"/>
                </a:lnTo>
                <a:lnTo>
                  <a:pt x="105156" y="228600"/>
                </a:lnTo>
                <a:lnTo>
                  <a:pt x="167640" y="228600"/>
                </a:lnTo>
                <a:lnTo>
                  <a:pt x="167640" y="216408"/>
                </a:lnTo>
                <a:lnTo>
                  <a:pt x="167640" y="202692"/>
                </a:lnTo>
                <a:lnTo>
                  <a:pt x="167640" y="144780"/>
                </a:lnTo>
                <a:lnTo>
                  <a:pt x="272796" y="144780"/>
                </a:lnTo>
                <a:lnTo>
                  <a:pt x="272796" y="120396"/>
                </a:lnTo>
                <a:lnTo>
                  <a:pt x="272796" y="108204"/>
                </a:lnTo>
                <a:lnTo>
                  <a:pt x="272796" y="83820"/>
                </a:lnTo>
                <a:close/>
              </a:path>
              <a:path w="2729865" h="228600">
                <a:moveTo>
                  <a:pt x="1501127" y="83820"/>
                </a:moveTo>
                <a:lnTo>
                  <a:pt x="1475219" y="83820"/>
                </a:lnTo>
                <a:lnTo>
                  <a:pt x="1475219" y="108204"/>
                </a:lnTo>
                <a:lnTo>
                  <a:pt x="1475219" y="120396"/>
                </a:lnTo>
                <a:lnTo>
                  <a:pt x="1370063" y="120396"/>
                </a:lnTo>
                <a:lnTo>
                  <a:pt x="1370063" y="202692"/>
                </a:lnTo>
                <a:lnTo>
                  <a:pt x="1359395" y="202692"/>
                </a:lnTo>
                <a:lnTo>
                  <a:pt x="1359395" y="144780"/>
                </a:lnTo>
                <a:lnTo>
                  <a:pt x="1359395" y="120396"/>
                </a:lnTo>
                <a:lnTo>
                  <a:pt x="1254239" y="120396"/>
                </a:lnTo>
                <a:lnTo>
                  <a:pt x="1254239" y="108204"/>
                </a:lnTo>
                <a:lnTo>
                  <a:pt x="1359395" y="108204"/>
                </a:lnTo>
                <a:lnTo>
                  <a:pt x="1359395" y="83820"/>
                </a:lnTo>
                <a:lnTo>
                  <a:pt x="1359395" y="25908"/>
                </a:lnTo>
                <a:lnTo>
                  <a:pt x="1370063" y="25908"/>
                </a:lnTo>
                <a:lnTo>
                  <a:pt x="1370063" y="108204"/>
                </a:lnTo>
                <a:lnTo>
                  <a:pt x="1475219" y="108204"/>
                </a:lnTo>
                <a:lnTo>
                  <a:pt x="1475219" y="83820"/>
                </a:lnTo>
                <a:lnTo>
                  <a:pt x="1395971" y="83820"/>
                </a:lnTo>
                <a:lnTo>
                  <a:pt x="1395971" y="25908"/>
                </a:lnTo>
                <a:lnTo>
                  <a:pt x="1395971" y="12192"/>
                </a:lnTo>
                <a:lnTo>
                  <a:pt x="1395971" y="0"/>
                </a:lnTo>
                <a:lnTo>
                  <a:pt x="1333487" y="0"/>
                </a:lnTo>
                <a:lnTo>
                  <a:pt x="1333487" y="83820"/>
                </a:lnTo>
                <a:lnTo>
                  <a:pt x="1229855" y="83820"/>
                </a:lnTo>
                <a:lnTo>
                  <a:pt x="1229855" y="144780"/>
                </a:lnTo>
                <a:lnTo>
                  <a:pt x="1333487" y="144780"/>
                </a:lnTo>
                <a:lnTo>
                  <a:pt x="1333487" y="228600"/>
                </a:lnTo>
                <a:lnTo>
                  <a:pt x="1395971" y="228600"/>
                </a:lnTo>
                <a:lnTo>
                  <a:pt x="1395971" y="216408"/>
                </a:lnTo>
                <a:lnTo>
                  <a:pt x="1395971" y="202692"/>
                </a:lnTo>
                <a:lnTo>
                  <a:pt x="1395971" y="144780"/>
                </a:lnTo>
                <a:lnTo>
                  <a:pt x="1501127" y="144780"/>
                </a:lnTo>
                <a:lnTo>
                  <a:pt x="1501127" y="120396"/>
                </a:lnTo>
                <a:lnTo>
                  <a:pt x="1501127" y="108204"/>
                </a:lnTo>
                <a:lnTo>
                  <a:pt x="1501127" y="83820"/>
                </a:lnTo>
                <a:close/>
              </a:path>
              <a:path w="2729865" h="228600">
                <a:moveTo>
                  <a:pt x="2729471" y="83820"/>
                </a:moveTo>
                <a:lnTo>
                  <a:pt x="2705087" y="83820"/>
                </a:lnTo>
                <a:lnTo>
                  <a:pt x="2705087" y="108204"/>
                </a:lnTo>
                <a:lnTo>
                  <a:pt x="2705087" y="120396"/>
                </a:lnTo>
                <a:lnTo>
                  <a:pt x="2599931" y="120396"/>
                </a:lnTo>
                <a:lnTo>
                  <a:pt x="2599931" y="202692"/>
                </a:lnTo>
                <a:lnTo>
                  <a:pt x="2587739" y="202692"/>
                </a:lnTo>
                <a:lnTo>
                  <a:pt x="2587739" y="144780"/>
                </a:lnTo>
                <a:lnTo>
                  <a:pt x="2587739" y="120396"/>
                </a:lnTo>
                <a:lnTo>
                  <a:pt x="2484107" y="120396"/>
                </a:lnTo>
                <a:lnTo>
                  <a:pt x="2484107" y="108204"/>
                </a:lnTo>
                <a:lnTo>
                  <a:pt x="2587739" y="108204"/>
                </a:lnTo>
                <a:lnTo>
                  <a:pt x="2587739" y="83820"/>
                </a:lnTo>
                <a:lnTo>
                  <a:pt x="2587739" y="25908"/>
                </a:lnTo>
                <a:lnTo>
                  <a:pt x="2599931" y="25908"/>
                </a:lnTo>
                <a:lnTo>
                  <a:pt x="2599931" y="108204"/>
                </a:lnTo>
                <a:lnTo>
                  <a:pt x="2705087" y="108204"/>
                </a:lnTo>
                <a:lnTo>
                  <a:pt x="2705087" y="83820"/>
                </a:lnTo>
                <a:lnTo>
                  <a:pt x="2624315" y="83820"/>
                </a:lnTo>
                <a:lnTo>
                  <a:pt x="2624315" y="25908"/>
                </a:lnTo>
                <a:lnTo>
                  <a:pt x="2624315" y="12192"/>
                </a:lnTo>
                <a:lnTo>
                  <a:pt x="2624315" y="0"/>
                </a:lnTo>
                <a:lnTo>
                  <a:pt x="2563355" y="0"/>
                </a:lnTo>
                <a:lnTo>
                  <a:pt x="2563355" y="83820"/>
                </a:lnTo>
                <a:lnTo>
                  <a:pt x="2458199" y="83820"/>
                </a:lnTo>
                <a:lnTo>
                  <a:pt x="2458199" y="144780"/>
                </a:lnTo>
                <a:lnTo>
                  <a:pt x="2563355" y="144780"/>
                </a:lnTo>
                <a:lnTo>
                  <a:pt x="2563355" y="228600"/>
                </a:lnTo>
                <a:lnTo>
                  <a:pt x="2624315" y="228600"/>
                </a:lnTo>
                <a:lnTo>
                  <a:pt x="2624315" y="216408"/>
                </a:lnTo>
                <a:lnTo>
                  <a:pt x="2624315" y="202692"/>
                </a:lnTo>
                <a:lnTo>
                  <a:pt x="2624315" y="144780"/>
                </a:lnTo>
                <a:lnTo>
                  <a:pt x="2729471" y="144780"/>
                </a:lnTo>
                <a:lnTo>
                  <a:pt x="2729471" y="120396"/>
                </a:lnTo>
                <a:lnTo>
                  <a:pt x="2729471" y="108204"/>
                </a:lnTo>
                <a:lnTo>
                  <a:pt x="2729471" y="83820"/>
                </a:lnTo>
                <a:close/>
              </a:path>
            </a:pathLst>
          </a:custGeom>
          <a:solidFill>
            <a:srgbClr val="8C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16CDE810-310C-C3B0-E400-8B09CFF79544}"/>
              </a:ext>
            </a:extLst>
          </p:cNvPr>
          <p:cNvSpPr txBox="1"/>
          <p:nvPr/>
        </p:nvSpPr>
        <p:spPr>
          <a:xfrm>
            <a:off x="6951905" y="1633226"/>
            <a:ext cx="939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FF"/>
                </a:solidFill>
                <a:latin typeface="Arial MT"/>
                <a:cs typeface="Arial MT"/>
              </a:rPr>
              <a:t>Mecánica/Física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9F34FD4C-E18A-73D5-85F0-19D6819F2865}"/>
              </a:ext>
            </a:extLst>
          </p:cNvPr>
          <p:cNvSpPr txBox="1">
            <a:spLocks/>
          </p:cNvSpPr>
          <p:nvPr/>
        </p:nvSpPr>
        <p:spPr>
          <a:xfrm>
            <a:off x="1506157" y="1984502"/>
            <a:ext cx="6487795" cy="3013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es-ES" dirty="0"/>
              <a:t>¿Qué</a:t>
            </a:r>
            <a:r>
              <a:rPr lang="es-ES" spc="160" dirty="0"/>
              <a:t> </a:t>
            </a:r>
            <a:r>
              <a:rPr lang="es-ES" spc="45" dirty="0"/>
              <a:t>es?</a:t>
            </a:r>
          </a:p>
          <a:p>
            <a:pPr marL="299085" marR="5080" indent="-287020"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lang="es-ES" dirty="0">
                <a:latin typeface="Trebuchet MS"/>
                <a:cs typeface="Trebuchet MS"/>
              </a:rPr>
              <a:t>Procedimiento</a:t>
            </a:r>
            <a:r>
              <a:rPr lang="es-ES" spc="14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que</a:t>
            </a:r>
            <a:r>
              <a:rPr lang="es-ES" spc="16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permite</a:t>
            </a:r>
            <a:r>
              <a:rPr lang="es-ES" spc="155" dirty="0">
                <a:latin typeface="Trebuchet MS"/>
                <a:cs typeface="Trebuchet MS"/>
              </a:rPr>
              <a:t> </a:t>
            </a:r>
            <a:r>
              <a:rPr lang="es-ES" spc="-10" dirty="0">
                <a:latin typeface="Trebuchet MS"/>
                <a:cs typeface="Trebuchet MS"/>
              </a:rPr>
              <a:t>limitar</a:t>
            </a:r>
            <a:r>
              <a:rPr lang="es-ES" spc="15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los</a:t>
            </a:r>
            <a:r>
              <a:rPr lang="es-ES" spc="15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movimientos</a:t>
            </a:r>
            <a:r>
              <a:rPr lang="es-ES" spc="17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del</a:t>
            </a:r>
            <a:r>
              <a:rPr lang="es-ES" spc="18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paciente</a:t>
            </a:r>
            <a:r>
              <a:rPr lang="es-ES" spc="155" dirty="0">
                <a:latin typeface="Trebuchet MS"/>
                <a:cs typeface="Trebuchet MS"/>
              </a:rPr>
              <a:t> </a:t>
            </a:r>
            <a:r>
              <a:rPr lang="es-ES" spc="-10" dirty="0">
                <a:latin typeface="Trebuchet MS"/>
                <a:cs typeface="Trebuchet MS"/>
              </a:rPr>
              <a:t>mediante </a:t>
            </a:r>
            <a:r>
              <a:rPr lang="es-ES" dirty="0">
                <a:latin typeface="Trebuchet MS"/>
                <a:cs typeface="Trebuchet MS"/>
              </a:rPr>
              <a:t>sistemas</a:t>
            </a:r>
            <a:r>
              <a:rPr lang="es-ES" spc="1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</a:t>
            </a:r>
            <a:r>
              <a:rPr lang="es-ES" spc="6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inmovilización</a:t>
            </a:r>
            <a:r>
              <a:rPr lang="es-ES" spc="3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imes New Roman"/>
                <a:cs typeface="Times New Roman"/>
              </a:rPr>
              <a:t></a:t>
            </a:r>
            <a:r>
              <a:rPr lang="es-ES" spc="135" dirty="0">
                <a:latin typeface="Times New Roman"/>
                <a:cs typeface="Times New Roman"/>
              </a:rPr>
              <a:t> </a:t>
            </a:r>
            <a:r>
              <a:rPr lang="es-ES" dirty="0"/>
              <a:t>contenciones</a:t>
            </a:r>
            <a:r>
              <a:rPr lang="es-ES" spc="45" dirty="0"/>
              <a:t> </a:t>
            </a:r>
            <a:r>
              <a:rPr lang="es-ES" dirty="0"/>
              <a:t>o</a:t>
            </a:r>
            <a:r>
              <a:rPr lang="es-ES" spc="60" dirty="0"/>
              <a:t> </a:t>
            </a:r>
            <a:r>
              <a:rPr lang="es-ES" spc="-10" dirty="0"/>
              <a:t>sujeciones</a:t>
            </a:r>
          </a:p>
          <a:p>
            <a:pPr marL="299085" marR="5080" indent="-287020"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lang="es-ES" spc="60" dirty="0">
                <a:latin typeface="Trebuchet MS"/>
                <a:cs typeface="Trebuchet MS"/>
              </a:rPr>
              <a:t>En</a:t>
            </a:r>
            <a:r>
              <a:rPr lang="es-ES" spc="80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situaciones</a:t>
            </a:r>
            <a:r>
              <a:rPr lang="es-ES" spc="90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de</a:t>
            </a:r>
            <a:r>
              <a:rPr lang="es-ES" spc="85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emergencia</a:t>
            </a:r>
            <a:r>
              <a:rPr lang="es-ES" spc="95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que</a:t>
            </a:r>
            <a:r>
              <a:rPr lang="es-ES" spc="80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conlleven</a:t>
            </a:r>
            <a:r>
              <a:rPr lang="es-ES" spc="80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una</a:t>
            </a:r>
            <a:r>
              <a:rPr lang="es-ES" spc="80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amenaza</a:t>
            </a:r>
            <a:r>
              <a:rPr lang="es-ES" spc="85" dirty="0">
                <a:latin typeface="Trebuchet MS"/>
                <a:cs typeface="Trebuchet MS"/>
              </a:rPr>
              <a:t>  </a:t>
            </a:r>
            <a:r>
              <a:rPr lang="es-ES" dirty="0">
                <a:latin typeface="Trebuchet MS"/>
                <a:cs typeface="Trebuchet MS"/>
              </a:rPr>
              <a:t>urgente</a:t>
            </a:r>
            <a:r>
              <a:rPr lang="es-ES" spc="80" dirty="0">
                <a:latin typeface="Trebuchet MS"/>
                <a:cs typeface="Trebuchet MS"/>
              </a:rPr>
              <a:t>  </a:t>
            </a:r>
            <a:r>
              <a:rPr lang="es-ES" spc="-50" dirty="0">
                <a:latin typeface="Trebuchet MS"/>
                <a:cs typeface="Trebuchet MS"/>
              </a:rPr>
              <a:t>e </a:t>
            </a:r>
            <a:r>
              <a:rPr lang="es-ES" spc="-10" dirty="0">
                <a:latin typeface="Trebuchet MS"/>
                <a:cs typeface="Trebuchet MS"/>
              </a:rPr>
              <a:t>inmediata,</a:t>
            </a:r>
            <a:r>
              <a:rPr lang="es-ES" spc="4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que</a:t>
            </a:r>
            <a:r>
              <a:rPr lang="es-ES" spc="6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no</a:t>
            </a:r>
            <a:r>
              <a:rPr lang="es-ES" spc="7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puedan</a:t>
            </a:r>
            <a:r>
              <a:rPr lang="es-ES" spc="5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resolverse</a:t>
            </a:r>
            <a:r>
              <a:rPr lang="es-ES" spc="2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mediante</a:t>
            </a:r>
            <a:r>
              <a:rPr lang="es-ES" spc="5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otras</a:t>
            </a:r>
            <a:r>
              <a:rPr lang="es-ES" spc="65" dirty="0">
                <a:latin typeface="Trebuchet MS"/>
                <a:cs typeface="Trebuchet MS"/>
              </a:rPr>
              <a:t> </a:t>
            </a:r>
            <a:r>
              <a:rPr lang="es-ES" spc="-10" dirty="0">
                <a:latin typeface="Trebuchet MS"/>
                <a:cs typeface="Trebuchet MS"/>
              </a:rPr>
              <a:t>intervenciones.</a:t>
            </a:r>
          </a:p>
          <a:p>
            <a:pPr marL="299085" marR="5715" indent="-287020">
              <a:buClr>
                <a:srgbClr val="8C0052"/>
              </a:buClr>
              <a:buFont typeface="Times New Roman"/>
              <a:buChar char="▪"/>
              <a:tabLst>
                <a:tab pos="299085" algn="l"/>
                <a:tab pos="1083310" algn="l"/>
                <a:tab pos="1442085" algn="l"/>
                <a:tab pos="2423160" algn="l"/>
                <a:tab pos="3311525" algn="l"/>
                <a:tab pos="3672204" algn="l"/>
                <a:tab pos="4575810" algn="l"/>
                <a:tab pos="4932680" algn="l"/>
                <a:tab pos="5754370" algn="l"/>
              </a:tabLst>
            </a:pPr>
            <a:r>
              <a:rPr lang="es-ES" spc="50" dirty="0">
                <a:latin typeface="Trebuchet MS"/>
                <a:cs typeface="Trebuchet MS"/>
              </a:rPr>
              <a:t>Método</a:t>
            </a:r>
            <a:r>
              <a:rPr lang="es-ES" dirty="0">
                <a:latin typeface="Trebuchet MS"/>
                <a:cs typeface="Trebuchet MS"/>
              </a:rPr>
              <a:t>	</a:t>
            </a:r>
            <a:r>
              <a:rPr lang="es-ES" spc="-25" dirty="0">
                <a:latin typeface="Trebuchet MS"/>
                <a:cs typeface="Trebuchet MS"/>
              </a:rPr>
              <a:t>de</a:t>
            </a:r>
            <a:r>
              <a:rPr lang="es-ES" dirty="0">
                <a:latin typeface="Trebuchet MS"/>
                <a:cs typeface="Trebuchet MS"/>
              </a:rPr>
              <a:t>	</a:t>
            </a:r>
            <a:r>
              <a:rPr lang="es-ES" spc="-10" dirty="0">
                <a:latin typeface="Trebuchet MS"/>
                <a:cs typeface="Trebuchet MS"/>
              </a:rPr>
              <a:t>aplicación</a:t>
            </a:r>
            <a:r>
              <a:rPr lang="es-ES" dirty="0">
                <a:latin typeface="Trebuchet MS"/>
                <a:cs typeface="Trebuchet MS"/>
              </a:rPr>
              <a:t>	</a:t>
            </a:r>
            <a:r>
              <a:rPr lang="es-ES" spc="-10" dirty="0"/>
              <a:t>temporal</a:t>
            </a:r>
            <a:r>
              <a:rPr lang="es-ES" dirty="0"/>
              <a:t>	</a:t>
            </a:r>
            <a:r>
              <a:rPr lang="es-ES" spc="-25" dirty="0">
                <a:latin typeface="Trebuchet MS"/>
                <a:cs typeface="Trebuchet MS"/>
              </a:rPr>
              <a:t>de</a:t>
            </a:r>
            <a:r>
              <a:rPr lang="es-ES" dirty="0">
                <a:latin typeface="Trebuchet MS"/>
                <a:cs typeface="Trebuchet MS"/>
              </a:rPr>
              <a:t>	</a:t>
            </a:r>
            <a:r>
              <a:rPr lang="es-ES" spc="-10" dirty="0">
                <a:latin typeface="Trebuchet MS"/>
                <a:cs typeface="Trebuchet MS"/>
              </a:rPr>
              <a:t>privación</a:t>
            </a:r>
            <a:r>
              <a:rPr lang="es-ES" dirty="0">
                <a:latin typeface="Trebuchet MS"/>
                <a:cs typeface="Trebuchet MS"/>
              </a:rPr>
              <a:t>	</a:t>
            </a:r>
            <a:r>
              <a:rPr lang="es-ES" spc="-25" dirty="0">
                <a:latin typeface="Trebuchet MS"/>
                <a:cs typeface="Trebuchet MS"/>
              </a:rPr>
              <a:t>de</a:t>
            </a:r>
            <a:r>
              <a:rPr lang="es-ES" dirty="0">
                <a:latin typeface="Trebuchet MS"/>
                <a:cs typeface="Trebuchet MS"/>
              </a:rPr>
              <a:t>	</a:t>
            </a:r>
            <a:r>
              <a:rPr lang="es-ES" spc="-10" dirty="0">
                <a:latin typeface="Trebuchet MS"/>
                <a:cs typeface="Trebuchet MS"/>
              </a:rPr>
              <a:t>libertad,</a:t>
            </a:r>
            <a:r>
              <a:rPr lang="es-ES" dirty="0">
                <a:latin typeface="Trebuchet MS"/>
                <a:cs typeface="Trebuchet MS"/>
              </a:rPr>
              <a:t>	</a:t>
            </a:r>
            <a:r>
              <a:rPr lang="es-ES" spc="-10" dirty="0">
                <a:latin typeface="Trebuchet MS"/>
                <a:cs typeface="Trebuchet MS"/>
              </a:rPr>
              <a:t>regulado legalmente.</a:t>
            </a:r>
          </a:p>
          <a:p>
            <a:pPr>
              <a:spcBef>
                <a:spcPts val="50"/>
              </a:spcBef>
              <a:buClr>
                <a:srgbClr val="8C0052"/>
              </a:buClr>
              <a:buFont typeface="Times New Roman"/>
              <a:buChar char="▪"/>
            </a:pPr>
            <a:endParaRPr lang="es-ES" spc="-10" dirty="0">
              <a:latin typeface="Trebuchet MS"/>
              <a:cs typeface="Trebuchet MS"/>
            </a:endParaRPr>
          </a:p>
          <a:p>
            <a:pPr marL="12700"/>
            <a:r>
              <a:rPr lang="es-ES" spc="-10" dirty="0"/>
              <a:t>Objetivos</a:t>
            </a:r>
          </a:p>
          <a:p>
            <a:pPr marL="299085" marR="6350" indent="-287020"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lang="es-ES" dirty="0">
                <a:latin typeface="Trebuchet MS"/>
                <a:cs typeface="Trebuchet MS"/>
              </a:rPr>
              <a:t>Salvaguardar</a:t>
            </a:r>
            <a:r>
              <a:rPr lang="es-ES" spc="10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la</a:t>
            </a:r>
            <a:r>
              <a:rPr lang="es-ES" spc="10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seguridad</a:t>
            </a:r>
            <a:r>
              <a:rPr lang="es-ES" spc="114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e</a:t>
            </a:r>
            <a:r>
              <a:rPr lang="es-ES" spc="10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integridad</a:t>
            </a:r>
            <a:r>
              <a:rPr lang="es-ES" spc="114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del</a:t>
            </a:r>
            <a:r>
              <a:rPr lang="es-ES" spc="12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propio</a:t>
            </a:r>
            <a:r>
              <a:rPr lang="es-ES" spc="11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paciente</a:t>
            </a:r>
            <a:r>
              <a:rPr lang="es-ES" spc="10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y</a:t>
            </a:r>
            <a:r>
              <a:rPr lang="es-ES" spc="12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la</a:t>
            </a:r>
            <a:r>
              <a:rPr lang="es-ES" spc="10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</a:t>
            </a:r>
            <a:r>
              <a:rPr lang="es-ES" spc="105" dirty="0">
                <a:latin typeface="Trebuchet MS"/>
                <a:cs typeface="Trebuchet MS"/>
              </a:rPr>
              <a:t> </a:t>
            </a:r>
            <a:r>
              <a:rPr lang="es-ES" spc="-10" dirty="0">
                <a:latin typeface="Trebuchet MS"/>
                <a:cs typeface="Trebuchet MS"/>
              </a:rPr>
              <a:t>terceras personas</a:t>
            </a:r>
          </a:p>
          <a:p>
            <a:pPr marL="299085" indent="-286385"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lang="es-ES" dirty="0">
                <a:latin typeface="Trebuchet MS"/>
                <a:cs typeface="Trebuchet MS"/>
              </a:rPr>
              <a:t>Impedir</a:t>
            </a:r>
            <a:r>
              <a:rPr lang="es-ES" spc="40" dirty="0">
                <a:latin typeface="Trebuchet MS"/>
                <a:cs typeface="Trebuchet MS"/>
              </a:rPr>
              <a:t> </a:t>
            </a:r>
            <a:r>
              <a:rPr lang="es-ES" spc="-20" dirty="0">
                <a:latin typeface="Trebuchet MS"/>
                <a:cs typeface="Trebuchet MS"/>
              </a:rPr>
              <a:t>la</a:t>
            </a:r>
            <a:r>
              <a:rPr lang="es-ES" spc="8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manipulación</a:t>
            </a:r>
            <a:r>
              <a:rPr lang="es-ES" spc="2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</a:t>
            </a:r>
            <a:r>
              <a:rPr lang="es-ES" spc="6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medidas</a:t>
            </a:r>
            <a:r>
              <a:rPr lang="es-ES" spc="3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aplicadas</a:t>
            </a:r>
            <a:r>
              <a:rPr lang="es-ES" spc="40" dirty="0">
                <a:latin typeface="Trebuchet MS"/>
                <a:cs typeface="Trebuchet MS"/>
              </a:rPr>
              <a:t> </a:t>
            </a:r>
            <a:r>
              <a:rPr lang="es-ES" spc="80" dirty="0">
                <a:latin typeface="Trebuchet MS"/>
                <a:cs typeface="Trebuchet MS"/>
              </a:rPr>
              <a:t>como</a:t>
            </a:r>
            <a:r>
              <a:rPr lang="es-ES" spc="4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vías</a:t>
            </a:r>
            <a:r>
              <a:rPr lang="es-ES" spc="60" dirty="0">
                <a:latin typeface="Trebuchet MS"/>
                <a:cs typeface="Trebuchet MS"/>
              </a:rPr>
              <a:t> </a:t>
            </a:r>
            <a:r>
              <a:rPr lang="es-ES" spc="75" dirty="0">
                <a:latin typeface="Trebuchet MS"/>
                <a:cs typeface="Trebuchet MS"/>
              </a:rPr>
              <a:t>o</a:t>
            </a:r>
            <a:r>
              <a:rPr lang="es-ES" spc="60" dirty="0">
                <a:latin typeface="Trebuchet MS"/>
                <a:cs typeface="Trebuchet MS"/>
              </a:rPr>
              <a:t> </a:t>
            </a:r>
            <a:r>
              <a:rPr lang="es-ES" spc="-10" dirty="0">
                <a:latin typeface="Trebuchet MS"/>
                <a:cs typeface="Trebuchet MS"/>
              </a:rPr>
              <a:t>sondas.</a:t>
            </a:r>
          </a:p>
          <a:p>
            <a:pPr marL="299085" marR="6350" indent="-287020"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lang="es-ES" dirty="0">
                <a:latin typeface="Trebuchet MS"/>
                <a:cs typeface="Trebuchet MS"/>
              </a:rPr>
              <a:t>Evitar</a:t>
            </a:r>
            <a:r>
              <a:rPr lang="es-ES" spc="85" dirty="0">
                <a:latin typeface="Trebuchet MS"/>
                <a:cs typeface="Trebuchet MS"/>
              </a:rPr>
              <a:t> </a:t>
            </a:r>
            <a:r>
              <a:rPr lang="es-ES" spc="45" dirty="0">
                <a:latin typeface="Trebuchet MS"/>
                <a:cs typeface="Trebuchet MS"/>
              </a:rPr>
              <a:t>riesgos</a:t>
            </a:r>
            <a:r>
              <a:rPr lang="es-ES" spc="7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derivados</a:t>
            </a:r>
            <a:r>
              <a:rPr lang="es-ES" spc="7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</a:t>
            </a:r>
            <a:r>
              <a:rPr lang="es-ES" spc="8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alteraciones</a:t>
            </a:r>
            <a:r>
              <a:rPr lang="es-ES" spc="7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en</a:t>
            </a:r>
            <a:r>
              <a:rPr lang="es-ES" spc="8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la</a:t>
            </a:r>
            <a:r>
              <a:rPr lang="es-ES" spc="8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deambulación</a:t>
            </a:r>
            <a:r>
              <a:rPr lang="es-ES" spc="60" dirty="0">
                <a:latin typeface="Trebuchet MS"/>
                <a:cs typeface="Trebuchet MS"/>
              </a:rPr>
              <a:t> </a:t>
            </a:r>
            <a:r>
              <a:rPr lang="es-ES" spc="75" dirty="0">
                <a:latin typeface="Trebuchet MS"/>
                <a:cs typeface="Trebuchet MS"/>
              </a:rPr>
              <a:t>o</a:t>
            </a:r>
            <a:r>
              <a:rPr lang="es-ES" spc="90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la</a:t>
            </a:r>
            <a:r>
              <a:rPr lang="es-ES" spc="75" dirty="0">
                <a:latin typeface="Trebuchet MS"/>
                <a:cs typeface="Trebuchet MS"/>
              </a:rPr>
              <a:t> </a:t>
            </a:r>
            <a:r>
              <a:rPr lang="es-ES" spc="-10" dirty="0">
                <a:latin typeface="Trebuchet MS"/>
                <a:cs typeface="Trebuchet MS"/>
              </a:rPr>
              <a:t>seguridad </a:t>
            </a:r>
            <a:r>
              <a:rPr lang="es-ES" dirty="0">
                <a:latin typeface="Trebuchet MS"/>
                <a:cs typeface="Trebuchet MS"/>
              </a:rPr>
              <a:t>en</a:t>
            </a:r>
            <a:r>
              <a:rPr lang="es-ES" spc="1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decúbito</a:t>
            </a:r>
            <a:r>
              <a:rPr lang="es-ES" spc="-2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durante</a:t>
            </a:r>
            <a:r>
              <a:rPr lang="es-ES" spc="-15" dirty="0">
                <a:latin typeface="Trebuchet MS"/>
                <a:cs typeface="Trebuchet MS"/>
              </a:rPr>
              <a:t> </a:t>
            </a:r>
            <a:r>
              <a:rPr lang="es-ES" spc="-30" dirty="0">
                <a:latin typeface="Trebuchet MS"/>
                <a:cs typeface="Trebuchet MS"/>
              </a:rPr>
              <a:t>la</a:t>
            </a:r>
            <a:r>
              <a:rPr lang="es-ES" spc="15" dirty="0">
                <a:latin typeface="Trebuchet MS"/>
                <a:cs typeface="Trebuchet MS"/>
              </a:rPr>
              <a:t> </a:t>
            </a:r>
            <a:r>
              <a:rPr lang="es-ES" dirty="0">
                <a:latin typeface="Trebuchet MS"/>
                <a:cs typeface="Trebuchet MS"/>
              </a:rPr>
              <a:t>noche.</a:t>
            </a:r>
            <a:r>
              <a:rPr lang="es-ES" spc="450" dirty="0">
                <a:latin typeface="Trebuchet MS"/>
                <a:cs typeface="Trebuchet MS"/>
              </a:rPr>
              <a:t> </a:t>
            </a:r>
            <a:r>
              <a:rPr lang="es-ES" spc="85" dirty="0"/>
              <a:t>VALORAR</a:t>
            </a:r>
            <a:r>
              <a:rPr lang="es-ES" spc="15" dirty="0"/>
              <a:t> </a:t>
            </a:r>
            <a:r>
              <a:rPr lang="es-ES" dirty="0"/>
              <a:t>EN</a:t>
            </a:r>
            <a:r>
              <a:rPr lang="es-ES" spc="10" dirty="0"/>
              <a:t> </a:t>
            </a:r>
            <a:r>
              <a:rPr lang="es-ES" spc="45" dirty="0"/>
              <a:t>EQUIPO</a:t>
            </a:r>
          </a:p>
        </p:txBody>
      </p: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B4304C95-E60C-DD7D-7412-BF5051533491}"/>
              </a:ext>
            </a:extLst>
          </p:cNvPr>
          <p:cNvGrpSpPr/>
          <p:nvPr/>
        </p:nvGrpSpPr>
        <p:grpSpPr>
          <a:xfrm>
            <a:off x="8118003" y="4162425"/>
            <a:ext cx="2125345" cy="1050290"/>
            <a:chOff x="7505286" y="5301995"/>
            <a:chExt cx="2125345" cy="1050290"/>
          </a:xfrm>
        </p:grpSpPr>
        <p:pic>
          <p:nvPicPr>
            <p:cNvPr id="15" name="object 15">
              <a:extLst>
                <a:ext uri="{FF2B5EF4-FFF2-40B4-BE49-F238E27FC236}">
                  <a16:creationId xmlns:a16="http://schemas.microsoft.com/office/drawing/2014/main" id="{9A5C8A1F-C65E-B7CC-F05F-B0C3AD92374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05286" y="6124955"/>
              <a:ext cx="2124869" cy="227076"/>
            </a:xfrm>
            <a:prstGeom prst="rect">
              <a:avLst/>
            </a:prstGeom>
          </p:spPr>
        </p:pic>
        <p:pic>
          <p:nvPicPr>
            <p:cNvPr id="16" name="object 16">
              <a:extLst>
                <a:ext uri="{FF2B5EF4-FFF2-40B4-BE49-F238E27FC236}">
                  <a16:creationId xmlns:a16="http://schemas.microsoft.com/office/drawing/2014/main" id="{924896C8-4A19-9B24-5C19-4F936EFE188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9415" y="5301995"/>
              <a:ext cx="2093976" cy="835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0651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1208531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500"/>
                </a:lnTo>
                <a:close/>
              </a:path>
            </a:pathLst>
          </a:custGeom>
          <a:solidFill>
            <a:srgbClr val="7E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791807" y="2748574"/>
            <a:ext cx="261937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40" dirty="0">
                <a:solidFill>
                  <a:srgbClr val="FFFFFF"/>
                </a:solidFill>
              </a:rPr>
              <a:t>Introducción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9451340" y="5857747"/>
            <a:ext cx="94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6A7DD5B1-4C36-C127-3FAD-807A1530B6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5187" y="3187738"/>
            <a:ext cx="276987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55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2000" b="1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2000" b="1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7E7E7E"/>
                </a:solidFill>
                <a:latin typeface="Trebuchet MS"/>
                <a:cs typeface="Trebuchet MS"/>
              </a:rPr>
              <a:t>actuamos</a:t>
            </a:r>
            <a:r>
              <a:rPr sz="2000" b="1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7E7E7E"/>
                </a:solidFill>
                <a:latin typeface="Trebuchet MS"/>
                <a:cs typeface="Trebuchet MS"/>
              </a:rPr>
              <a:t>antes… </a:t>
            </a:r>
            <a:r>
              <a:rPr sz="2000" b="1" spc="-2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2000" b="1" spc="-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000" b="1" spc="-40" dirty="0">
                <a:solidFill>
                  <a:srgbClr val="7E7E7E"/>
                </a:solidFill>
                <a:latin typeface="Trebuchet MS"/>
                <a:cs typeface="Trebuchet MS"/>
              </a:rPr>
              <a:t>final</a:t>
            </a:r>
            <a:r>
              <a:rPr sz="2000" b="1" spc="-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7E7E7E"/>
                </a:solidFill>
                <a:latin typeface="Trebuchet MS"/>
                <a:cs typeface="Trebuchet MS"/>
              </a:rPr>
              <a:t>puede</a:t>
            </a:r>
            <a:r>
              <a:rPr sz="2000" b="1" spc="-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2000" b="1" spc="-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rgbClr val="7E7E7E"/>
                </a:solidFill>
                <a:latin typeface="Trebuchet MS"/>
                <a:cs typeface="Trebuchet MS"/>
              </a:rPr>
              <a:t>este.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6B183342-AA55-9439-568D-9B4513FCC10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95188" y="2153412"/>
            <a:ext cx="2205228" cy="355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28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>
            <a:extLst>
              <a:ext uri="{FF2B5EF4-FFF2-40B4-BE49-F238E27FC236}">
                <a16:creationId xmlns:a16="http://schemas.microsoft.com/office/drawing/2014/main" id="{83E9D926-9220-479A-FF98-BAC440EF27D3}"/>
              </a:ext>
            </a:extLst>
          </p:cNvPr>
          <p:cNvSpPr txBox="1"/>
          <p:nvPr/>
        </p:nvSpPr>
        <p:spPr>
          <a:xfrm>
            <a:off x="5600198" y="1845520"/>
            <a:ext cx="4073525" cy="2783840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R="91440" algn="ctr">
              <a:lnSpc>
                <a:spcPct val="100000"/>
              </a:lnSpc>
              <a:spcBef>
                <a:spcPts val="1385"/>
              </a:spcBef>
            </a:pPr>
            <a:r>
              <a:rPr sz="2800" spc="220" dirty="0">
                <a:solidFill>
                  <a:srgbClr val="7E7E7E"/>
                </a:solidFill>
                <a:latin typeface="Trebuchet MS"/>
                <a:cs typeface="Trebuchet MS"/>
              </a:rPr>
              <a:t>PSICOLÓGICOS</a:t>
            </a:r>
            <a:endParaRPr sz="2800">
              <a:latin typeface="Trebuchet MS"/>
              <a:cs typeface="Trebuchet MS"/>
            </a:endParaRPr>
          </a:p>
          <a:p>
            <a:pPr marL="299085" marR="452120" indent="-287020">
              <a:lnSpc>
                <a:spcPct val="100000"/>
              </a:lnSpc>
              <a:spcBef>
                <a:spcPts val="735"/>
              </a:spcBef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105" dirty="0">
                <a:solidFill>
                  <a:srgbClr val="7E7E7E"/>
                </a:solidFill>
                <a:latin typeface="Trebuchet MS"/>
                <a:cs typeface="Trebuchet MS"/>
              </a:rPr>
              <a:t>INCREMENTO</a:t>
            </a:r>
            <a:r>
              <a:rPr sz="16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135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6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65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6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85" dirty="0">
                <a:solidFill>
                  <a:srgbClr val="7E7E7E"/>
                </a:solidFill>
                <a:latin typeface="Trebuchet MS"/>
                <a:cs typeface="Trebuchet MS"/>
              </a:rPr>
              <a:t>AGITACIÓN</a:t>
            </a:r>
            <a:r>
              <a:rPr sz="16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65" dirty="0">
                <a:solidFill>
                  <a:srgbClr val="7E7E7E"/>
                </a:solidFill>
                <a:latin typeface="Trebuchet MS"/>
                <a:cs typeface="Trebuchet MS"/>
              </a:rPr>
              <a:t>Y </a:t>
            </a:r>
            <a:r>
              <a:rPr sz="1600" spc="85" dirty="0">
                <a:solidFill>
                  <a:srgbClr val="7E7E7E"/>
                </a:solidFill>
                <a:latin typeface="Trebuchet MS"/>
                <a:cs typeface="Trebuchet MS"/>
              </a:rPr>
              <a:t>DESORIENTACIÓN</a:t>
            </a:r>
            <a:endParaRPr sz="16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100" dirty="0">
                <a:solidFill>
                  <a:srgbClr val="7E7E7E"/>
                </a:solidFill>
                <a:latin typeface="Trebuchet MS"/>
                <a:cs typeface="Trebuchet MS"/>
              </a:rPr>
              <a:t>ANSIEDAD</a:t>
            </a:r>
            <a:r>
              <a:rPr sz="16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-33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6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80" dirty="0">
                <a:solidFill>
                  <a:srgbClr val="7E7E7E"/>
                </a:solidFill>
                <a:latin typeface="Trebuchet MS"/>
                <a:cs typeface="Trebuchet MS"/>
              </a:rPr>
              <a:t>DEPRESIÓN</a:t>
            </a:r>
            <a:endParaRPr sz="16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85" dirty="0">
                <a:solidFill>
                  <a:srgbClr val="7E7E7E"/>
                </a:solidFill>
                <a:latin typeface="Trebuchet MS"/>
                <a:cs typeface="Trebuchet MS"/>
              </a:rPr>
              <a:t>PÉRDIDA</a:t>
            </a:r>
            <a:r>
              <a:rPr sz="16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135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6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80" dirty="0">
                <a:solidFill>
                  <a:srgbClr val="7E7E7E"/>
                </a:solidFill>
                <a:latin typeface="Trebuchet MS"/>
                <a:cs typeface="Trebuchet MS"/>
              </a:rPr>
              <a:t>AUTOESTIMA</a:t>
            </a:r>
            <a:endParaRPr sz="1600">
              <a:latin typeface="Trebuchet MS"/>
              <a:cs typeface="Trebuchet MS"/>
            </a:endParaRPr>
          </a:p>
          <a:p>
            <a:pPr marL="299085" marR="614045" indent="-287020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90" dirty="0">
                <a:solidFill>
                  <a:srgbClr val="7E7E7E"/>
                </a:solidFill>
                <a:latin typeface="Trebuchet MS"/>
                <a:cs typeface="Trebuchet MS"/>
              </a:rPr>
              <a:t>TRASTORNO</a:t>
            </a:r>
            <a:r>
              <a:rPr sz="16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95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6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90" dirty="0">
                <a:solidFill>
                  <a:srgbClr val="7E7E7E"/>
                </a:solidFill>
                <a:latin typeface="Trebuchet MS"/>
                <a:cs typeface="Trebuchet MS"/>
              </a:rPr>
              <a:t>ESTRÉS</a:t>
            </a:r>
            <a:r>
              <a:rPr sz="16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120" dirty="0">
                <a:solidFill>
                  <a:srgbClr val="7E7E7E"/>
                </a:solidFill>
                <a:latin typeface="Trebuchet MS"/>
                <a:cs typeface="Trebuchet MS"/>
              </a:rPr>
              <a:t>POST-</a:t>
            </a:r>
            <a:r>
              <a:rPr sz="1600" spc="90" dirty="0">
                <a:solidFill>
                  <a:srgbClr val="7E7E7E"/>
                </a:solidFill>
                <a:latin typeface="Trebuchet MS"/>
                <a:cs typeface="Trebuchet MS"/>
              </a:rPr>
              <a:t>TRAUMÁTICO</a:t>
            </a:r>
            <a:endParaRPr sz="160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130" dirty="0">
                <a:solidFill>
                  <a:srgbClr val="7E7E7E"/>
                </a:solidFill>
                <a:latin typeface="Trebuchet MS"/>
                <a:cs typeface="Trebuchet MS"/>
              </a:rPr>
              <a:t>EMOCIONES</a:t>
            </a:r>
            <a:r>
              <a:rPr sz="16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90" dirty="0">
                <a:solidFill>
                  <a:srgbClr val="7E7E7E"/>
                </a:solidFill>
                <a:latin typeface="Trebuchet MS"/>
                <a:cs typeface="Trebuchet MS"/>
              </a:rPr>
              <a:t>NEGATIVAS</a:t>
            </a:r>
            <a:r>
              <a:rPr sz="16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(SOLEDAD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6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endParaRPr sz="1200">
              <a:latin typeface="Trebuchet MS"/>
              <a:cs typeface="Trebuchet MS"/>
            </a:endParaRPr>
          </a:p>
          <a:p>
            <a:pPr marL="299085" marR="5080">
              <a:lnSpc>
                <a:spcPct val="100000"/>
              </a:lnSpc>
              <a:spcBef>
                <a:spcPts val="15"/>
              </a:spcBef>
            </a:pP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CASTIGO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95" dirty="0">
                <a:solidFill>
                  <a:srgbClr val="7E7E7E"/>
                </a:solidFill>
                <a:latin typeface="Trebuchet MS"/>
                <a:cs typeface="Trebuchet MS"/>
              </a:rPr>
              <a:t>MIEDO</a:t>
            </a:r>
            <a:r>
              <a:rPr sz="12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TRISTEZA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HUMILLACIÓN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50" dirty="0">
                <a:solidFill>
                  <a:srgbClr val="7E7E7E"/>
                </a:solidFill>
                <a:latin typeface="Trebuchet MS"/>
                <a:cs typeface="Trebuchet MS"/>
              </a:rPr>
              <a:t>/ 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DESCONFIANZA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HACIA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ASISTENCIAL)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F6B26C90-61C2-588A-AAF8-E53112E816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6991" y="5437632"/>
            <a:ext cx="1563624" cy="909827"/>
          </a:xfrm>
          <a:prstGeom prst="rect">
            <a:avLst/>
          </a:prstGeom>
        </p:spPr>
      </p:pic>
      <p:sp>
        <p:nvSpPr>
          <p:cNvPr id="5" name="object 6">
            <a:extLst>
              <a:ext uri="{FF2B5EF4-FFF2-40B4-BE49-F238E27FC236}">
                <a16:creationId xmlns:a16="http://schemas.microsoft.com/office/drawing/2014/main" id="{9C1A99AD-014D-890E-F5E8-888D107732F5}"/>
              </a:ext>
            </a:extLst>
          </p:cNvPr>
          <p:cNvSpPr txBox="1"/>
          <p:nvPr/>
        </p:nvSpPr>
        <p:spPr>
          <a:xfrm>
            <a:off x="1028157" y="1837703"/>
            <a:ext cx="3583940" cy="3646804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387350" algn="ctr">
              <a:lnSpc>
                <a:spcPct val="100000"/>
              </a:lnSpc>
              <a:spcBef>
                <a:spcPts val="1425"/>
              </a:spcBef>
            </a:pPr>
            <a:r>
              <a:rPr sz="2800" spc="190" dirty="0">
                <a:solidFill>
                  <a:srgbClr val="7E7E7E"/>
                </a:solidFill>
                <a:latin typeface="Trebuchet MS"/>
                <a:cs typeface="Trebuchet MS"/>
              </a:rPr>
              <a:t>FÍSICOS</a:t>
            </a:r>
            <a:endParaRPr sz="28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899"/>
              </a:lnSpc>
              <a:spcBef>
                <a:spcPts val="740"/>
              </a:spcBef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85" dirty="0">
                <a:solidFill>
                  <a:srgbClr val="7E7E7E"/>
                </a:solidFill>
                <a:latin typeface="Trebuchet MS"/>
                <a:cs typeface="Trebuchet MS"/>
              </a:rPr>
              <a:t>LESIONES</a:t>
            </a:r>
            <a:r>
              <a:rPr sz="16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(EROSIONES</a:t>
            </a:r>
            <a:r>
              <a:rPr sz="12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0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LACERACIONES</a:t>
            </a:r>
            <a:r>
              <a:rPr sz="12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20" dirty="0">
                <a:solidFill>
                  <a:srgbClr val="7E7E7E"/>
                </a:solidFill>
                <a:latin typeface="Trebuchet MS"/>
                <a:cs typeface="Trebuchet MS"/>
              </a:rPr>
              <a:t>/ 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ÚLCERAS</a:t>
            </a:r>
            <a:r>
              <a:rPr sz="12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2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PRESIÓN)</a:t>
            </a:r>
            <a:endParaRPr sz="1200" dirty="0">
              <a:latin typeface="Trebuchet MS"/>
              <a:cs typeface="Trebuchet MS"/>
            </a:endParaRPr>
          </a:p>
          <a:p>
            <a:pPr marL="299085" indent="-286385">
              <a:lnSpc>
                <a:spcPts val="1905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114" dirty="0">
                <a:solidFill>
                  <a:srgbClr val="7E7E7E"/>
                </a:solidFill>
                <a:latin typeface="Trebuchet MS"/>
                <a:cs typeface="Trebuchet MS"/>
              </a:rPr>
              <a:t>TROMBOEMBOLISMO</a:t>
            </a:r>
            <a:endParaRPr sz="16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80" dirty="0">
                <a:solidFill>
                  <a:srgbClr val="7E7E7E"/>
                </a:solidFill>
                <a:latin typeface="Trebuchet MS"/>
                <a:cs typeface="Trebuchet MS"/>
              </a:rPr>
              <a:t>ATRAGANTAMIENTOS</a:t>
            </a:r>
            <a:endParaRPr sz="16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110" dirty="0">
                <a:solidFill>
                  <a:srgbClr val="7E7E7E"/>
                </a:solidFill>
                <a:latin typeface="Trebuchet MS"/>
                <a:cs typeface="Trebuchet MS"/>
              </a:rPr>
              <a:t>LUXACIONES</a:t>
            </a:r>
            <a:r>
              <a:rPr sz="16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-33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6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90" dirty="0">
                <a:solidFill>
                  <a:srgbClr val="7E7E7E"/>
                </a:solidFill>
                <a:latin typeface="Trebuchet MS"/>
                <a:cs typeface="Trebuchet MS"/>
              </a:rPr>
              <a:t>FRACTURAS</a:t>
            </a:r>
            <a:endParaRPr sz="16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70" dirty="0">
                <a:solidFill>
                  <a:srgbClr val="7E7E7E"/>
                </a:solidFill>
                <a:latin typeface="Trebuchet MS"/>
                <a:cs typeface="Trebuchet MS"/>
              </a:rPr>
              <a:t>ESTREÑIMIENTO</a:t>
            </a:r>
            <a:endParaRPr sz="16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spc="85" dirty="0">
                <a:solidFill>
                  <a:srgbClr val="7E7E7E"/>
                </a:solidFill>
                <a:latin typeface="Trebuchet MS"/>
                <a:cs typeface="Trebuchet MS"/>
              </a:rPr>
              <a:t>INCONTINENCIA</a:t>
            </a:r>
            <a:r>
              <a:rPr sz="16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45" dirty="0">
                <a:solidFill>
                  <a:srgbClr val="7E7E7E"/>
                </a:solidFill>
                <a:latin typeface="Trebuchet MS"/>
                <a:cs typeface="Trebuchet MS"/>
              </a:rPr>
              <a:t>URINARIA</a:t>
            </a:r>
            <a:r>
              <a:rPr sz="16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-33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6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spc="80" dirty="0">
                <a:solidFill>
                  <a:srgbClr val="7E7E7E"/>
                </a:solidFill>
                <a:latin typeface="Trebuchet MS"/>
                <a:cs typeface="Trebuchet MS"/>
              </a:rPr>
              <a:t>RAOs</a:t>
            </a:r>
            <a:endParaRPr sz="16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000000"/>
              </a:buClr>
              <a:buSzPct val="75000"/>
              <a:buFont typeface="Arial MT"/>
              <a:buChar char="•"/>
              <a:tabLst>
                <a:tab pos="299085" algn="l"/>
              </a:tabLst>
            </a:pPr>
            <a:r>
              <a:rPr sz="1600" i="1" spc="114" dirty="0">
                <a:solidFill>
                  <a:srgbClr val="7E7E7E"/>
                </a:solidFill>
                <a:latin typeface="Trebuchet MS"/>
                <a:cs typeface="Trebuchet MS"/>
              </a:rPr>
              <a:t>OBJETOS</a:t>
            </a:r>
            <a:r>
              <a:rPr sz="1600" i="1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600" i="1" spc="120" dirty="0">
                <a:solidFill>
                  <a:srgbClr val="7E7E7E"/>
                </a:solidFill>
                <a:latin typeface="Trebuchet MS"/>
                <a:cs typeface="Trebuchet MS"/>
              </a:rPr>
              <a:t>ESCONDIDOS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Font typeface="Arial MT"/>
              <a:buChar char="•"/>
            </a:pPr>
            <a:endParaRPr sz="16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Font typeface="Arial MT"/>
              <a:buChar char="•"/>
              <a:tabLst>
                <a:tab pos="298450" algn="l"/>
              </a:tabLst>
            </a:pPr>
            <a:r>
              <a:rPr sz="3600" spc="285" dirty="0">
                <a:solidFill>
                  <a:srgbClr val="7E7E7E"/>
                </a:solidFill>
                <a:latin typeface="Trebuchet MS"/>
                <a:cs typeface="Trebuchet MS"/>
              </a:rPr>
              <a:t>MUERTE</a:t>
            </a:r>
            <a:endParaRPr sz="3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(AHORCAMIENTO</a:t>
            </a:r>
            <a:r>
              <a:rPr sz="14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/ MUERTE</a:t>
            </a:r>
            <a:r>
              <a:rPr sz="14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SÚBITA)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6" name="object 7" descr="$PPTXTitle">
            <a:extLst>
              <a:ext uri="{FF2B5EF4-FFF2-40B4-BE49-F238E27FC236}">
                <a16:creationId xmlns:a16="http://schemas.microsoft.com/office/drawing/2014/main" id="{79A5E555-DC95-0E34-8033-CE15670748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0468" y="1266088"/>
            <a:ext cx="65601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35" dirty="0"/>
              <a:t>COMPLICACIONES</a:t>
            </a:r>
            <a:r>
              <a:rPr sz="3600" spc="-30" dirty="0"/>
              <a:t> </a:t>
            </a:r>
            <a:r>
              <a:rPr sz="3600" spc="-550" dirty="0"/>
              <a:t>/</a:t>
            </a:r>
            <a:r>
              <a:rPr sz="3600" spc="-70" dirty="0"/>
              <a:t> </a:t>
            </a:r>
            <a:r>
              <a:rPr sz="3600" spc="254" dirty="0"/>
              <a:t>RIESGOS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227060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D32D8B76-42A6-A82C-8DF7-752AA7344B7D}"/>
              </a:ext>
            </a:extLst>
          </p:cNvPr>
          <p:cNvSpPr txBox="1"/>
          <p:nvPr/>
        </p:nvSpPr>
        <p:spPr>
          <a:xfrm>
            <a:off x="1794760" y="2079744"/>
            <a:ext cx="6828155" cy="1946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Seguimiento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b="1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inmovilizado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debe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controlado-supervisado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mientras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esté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inmovilizado.</a:t>
            </a:r>
            <a:endParaRPr sz="1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Aflojar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periódicamente y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rotatoriamente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sujeciones.</a:t>
            </a:r>
            <a:endParaRPr sz="1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Control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constantes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vitales.</a:t>
            </a:r>
            <a:endParaRPr sz="14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Asegurar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correcta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hidratación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alimentación,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vigilar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vía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aérea,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higiene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y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puntos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presión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integridad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piel.</a:t>
            </a:r>
            <a:endParaRPr sz="14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inmovilización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va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prolongada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administrar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anticoagulación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con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heparina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riesgo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trombosis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venosa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profunda.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504FD22E-4C4B-06C2-841F-3131DB2223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1086" y="4524506"/>
            <a:ext cx="1717801" cy="113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30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9DD5AF2D-554B-B97B-ADD9-731D218B642E}"/>
              </a:ext>
            </a:extLst>
          </p:cNvPr>
          <p:cNvSpPr/>
          <p:nvPr/>
        </p:nvSpPr>
        <p:spPr>
          <a:xfrm>
            <a:off x="772668" y="1208531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500"/>
                </a:lnTo>
                <a:close/>
              </a:path>
            </a:pathLst>
          </a:custGeom>
          <a:solidFill>
            <a:srgbClr val="7E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 descr="$PPTXTitle">
            <a:extLst>
              <a:ext uri="{FF2B5EF4-FFF2-40B4-BE49-F238E27FC236}">
                <a16:creationId xmlns:a16="http://schemas.microsoft.com/office/drawing/2014/main" id="{E7A897F4-DAA1-1BDF-FA86-0894D61849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1807" y="2748574"/>
            <a:ext cx="444563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FFFFFF"/>
                </a:solidFill>
              </a:rPr>
              <a:t>Alternativas</a:t>
            </a:r>
            <a:r>
              <a:rPr sz="3500" spc="-5" dirty="0">
                <a:solidFill>
                  <a:srgbClr val="FFFFFF"/>
                </a:solidFill>
              </a:rPr>
              <a:t> </a:t>
            </a:r>
            <a:r>
              <a:rPr sz="3500" spc="-10" dirty="0">
                <a:solidFill>
                  <a:srgbClr val="FFFFFF"/>
                </a:solidFill>
              </a:rPr>
              <a:t>al</a:t>
            </a:r>
            <a:r>
              <a:rPr sz="3500" dirty="0">
                <a:solidFill>
                  <a:srgbClr val="FFFFFF"/>
                </a:solidFill>
              </a:rPr>
              <a:t> </a:t>
            </a:r>
            <a:r>
              <a:rPr sz="3500" spc="165" dirty="0">
                <a:solidFill>
                  <a:srgbClr val="FFFFFF"/>
                </a:solidFill>
              </a:rPr>
              <a:t>uso</a:t>
            </a:r>
            <a:r>
              <a:rPr sz="3500" spc="-10" dirty="0">
                <a:solidFill>
                  <a:srgbClr val="FFFFFF"/>
                </a:solidFill>
              </a:rPr>
              <a:t> </a:t>
            </a:r>
            <a:r>
              <a:rPr sz="3500" spc="55" dirty="0">
                <a:solidFill>
                  <a:srgbClr val="FFFFFF"/>
                </a:solidFill>
              </a:rPr>
              <a:t>de </a:t>
            </a:r>
            <a:r>
              <a:rPr sz="3500" spc="70" dirty="0">
                <a:solidFill>
                  <a:srgbClr val="FFFFFF"/>
                </a:solidFill>
              </a:rPr>
              <a:t>contenciones</a:t>
            </a:r>
            <a:endParaRPr sz="3500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E6299479-A7D7-8D04-A83F-A0C493956A04}"/>
              </a:ext>
            </a:extLst>
          </p:cNvPr>
          <p:cNvSpPr txBox="1"/>
          <p:nvPr/>
        </p:nvSpPr>
        <p:spPr>
          <a:xfrm>
            <a:off x="9376688" y="5857747"/>
            <a:ext cx="1689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60" dirty="0">
                <a:solidFill>
                  <a:srgbClr val="FFFFFF"/>
                </a:solidFill>
                <a:latin typeface="Trebuchet MS"/>
                <a:cs typeface="Trebuchet MS"/>
              </a:rPr>
              <a:t>24</a:t>
            </a:r>
            <a:endParaRPr sz="9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907203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2948E1E4-1EAD-F9A0-1CF0-83029E3A29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dirty="0"/>
              <a:t>Alternativas</a:t>
            </a:r>
            <a:r>
              <a:rPr spc="-35" dirty="0"/>
              <a:t> </a:t>
            </a:r>
            <a:r>
              <a:rPr spc="-10" dirty="0"/>
              <a:t>al</a:t>
            </a:r>
            <a:r>
              <a:rPr spc="-5" dirty="0"/>
              <a:t> </a:t>
            </a:r>
            <a:r>
              <a:rPr spc="110" dirty="0"/>
              <a:t>uso</a:t>
            </a:r>
            <a:r>
              <a:rPr spc="-10" dirty="0"/>
              <a:t> </a:t>
            </a:r>
            <a:r>
              <a:rPr spc="55" dirty="0"/>
              <a:t>de</a:t>
            </a:r>
            <a:r>
              <a:rPr spc="-25" dirty="0"/>
              <a:t> </a:t>
            </a:r>
            <a:r>
              <a:rPr spc="45" dirty="0"/>
              <a:t>contenciones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4684516D-ADFF-FC91-7442-AB624221AEE6}"/>
              </a:ext>
            </a:extLst>
          </p:cNvPr>
          <p:cNvGrpSpPr/>
          <p:nvPr/>
        </p:nvGrpSpPr>
        <p:grpSpPr>
          <a:xfrm>
            <a:off x="1955292" y="2488692"/>
            <a:ext cx="5908675" cy="2948940"/>
            <a:chOff x="1955292" y="2488692"/>
            <a:chExt cx="5908675" cy="294894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084A791-61E6-4072-B1FC-39089860F698}"/>
                </a:ext>
              </a:extLst>
            </p:cNvPr>
            <p:cNvSpPr/>
            <p:nvPr/>
          </p:nvSpPr>
          <p:spPr>
            <a:xfrm>
              <a:off x="2439924" y="2488692"/>
              <a:ext cx="5424170" cy="2948940"/>
            </a:xfrm>
            <a:custGeom>
              <a:avLst/>
              <a:gdLst/>
              <a:ahLst/>
              <a:cxnLst/>
              <a:rect l="l" t="t" r="r" b="b"/>
              <a:pathLst>
                <a:path w="5424170" h="2948940">
                  <a:moveTo>
                    <a:pt x="3950208" y="2948940"/>
                  </a:moveTo>
                  <a:lnTo>
                    <a:pt x="3950208" y="2211324"/>
                  </a:lnTo>
                  <a:lnTo>
                    <a:pt x="0" y="2211324"/>
                  </a:lnTo>
                  <a:lnTo>
                    <a:pt x="0" y="736091"/>
                  </a:lnTo>
                  <a:lnTo>
                    <a:pt x="3950208" y="736091"/>
                  </a:lnTo>
                  <a:lnTo>
                    <a:pt x="3950208" y="0"/>
                  </a:lnTo>
                  <a:lnTo>
                    <a:pt x="5423915" y="1473708"/>
                  </a:lnTo>
                  <a:lnTo>
                    <a:pt x="3950208" y="2948940"/>
                  </a:lnTo>
                  <a:close/>
                </a:path>
              </a:pathLst>
            </a:custGeom>
            <a:solidFill>
              <a:srgbClr val="DFC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F93697B-C1AA-84E9-56C4-281FDF73A0EF}"/>
                </a:ext>
              </a:extLst>
            </p:cNvPr>
            <p:cNvSpPr/>
            <p:nvPr/>
          </p:nvSpPr>
          <p:spPr>
            <a:xfrm>
              <a:off x="1967484" y="3372612"/>
              <a:ext cx="2054860" cy="1179830"/>
            </a:xfrm>
            <a:custGeom>
              <a:avLst/>
              <a:gdLst/>
              <a:ahLst/>
              <a:cxnLst/>
              <a:rect l="l" t="t" r="r" b="b"/>
              <a:pathLst>
                <a:path w="2054860" h="1179829">
                  <a:moveTo>
                    <a:pt x="1857755" y="1179575"/>
                  </a:moveTo>
                  <a:lnTo>
                    <a:pt x="196595" y="1179575"/>
                  </a:lnTo>
                  <a:lnTo>
                    <a:pt x="151635" y="1174444"/>
                  </a:lnTo>
                  <a:lnTo>
                    <a:pt x="110301" y="1159795"/>
                  </a:lnTo>
                  <a:lnTo>
                    <a:pt x="73791" y="1136748"/>
                  </a:lnTo>
                  <a:lnTo>
                    <a:pt x="43307" y="1106423"/>
                  </a:lnTo>
                  <a:lnTo>
                    <a:pt x="20047" y="1069941"/>
                  </a:lnTo>
                  <a:lnTo>
                    <a:pt x="5211" y="1028420"/>
                  </a:lnTo>
                  <a:lnTo>
                    <a:pt x="0" y="982979"/>
                  </a:lnTo>
                  <a:lnTo>
                    <a:pt x="0" y="196595"/>
                  </a:lnTo>
                  <a:lnTo>
                    <a:pt x="5211" y="151635"/>
                  </a:lnTo>
                  <a:lnTo>
                    <a:pt x="20047" y="110301"/>
                  </a:lnTo>
                  <a:lnTo>
                    <a:pt x="43307" y="73791"/>
                  </a:lnTo>
                  <a:lnTo>
                    <a:pt x="73791" y="43307"/>
                  </a:lnTo>
                  <a:lnTo>
                    <a:pt x="110301" y="20047"/>
                  </a:lnTo>
                  <a:lnTo>
                    <a:pt x="151635" y="5211"/>
                  </a:lnTo>
                  <a:lnTo>
                    <a:pt x="196595" y="0"/>
                  </a:lnTo>
                  <a:lnTo>
                    <a:pt x="1857755" y="0"/>
                  </a:lnTo>
                  <a:lnTo>
                    <a:pt x="1902716" y="5211"/>
                  </a:lnTo>
                  <a:lnTo>
                    <a:pt x="1944050" y="20047"/>
                  </a:lnTo>
                  <a:lnTo>
                    <a:pt x="1980560" y="43307"/>
                  </a:lnTo>
                  <a:lnTo>
                    <a:pt x="2011044" y="73791"/>
                  </a:lnTo>
                  <a:lnTo>
                    <a:pt x="2034304" y="110301"/>
                  </a:lnTo>
                  <a:lnTo>
                    <a:pt x="2049140" y="151635"/>
                  </a:lnTo>
                  <a:lnTo>
                    <a:pt x="2054351" y="196595"/>
                  </a:lnTo>
                  <a:lnTo>
                    <a:pt x="2054351" y="982979"/>
                  </a:lnTo>
                  <a:lnTo>
                    <a:pt x="2049140" y="1028420"/>
                  </a:lnTo>
                  <a:lnTo>
                    <a:pt x="2034304" y="1069941"/>
                  </a:lnTo>
                  <a:lnTo>
                    <a:pt x="2011044" y="1106423"/>
                  </a:lnTo>
                  <a:lnTo>
                    <a:pt x="1980560" y="1136748"/>
                  </a:lnTo>
                  <a:lnTo>
                    <a:pt x="1944050" y="1159795"/>
                  </a:lnTo>
                  <a:lnTo>
                    <a:pt x="1902716" y="1174444"/>
                  </a:lnTo>
                  <a:lnTo>
                    <a:pt x="1857755" y="1179575"/>
                  </a:lnTo>
                  <a:close/>
                </a:path>
              </a:pathLst>
            </a:custGeom>
            <a:solidFill>
              <a:srgbClr val="9E2A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511389E2-00CF-30DD-B86F-7DE2CE1A7C05}"/>
                </a:ext>
              </a:extLst>
            </p:cNvPr>
            <p:cNvSpPr/>
            <p:nvPr/>
          </p:nvSpPr>
          <p:spPr>
            <a:xfrm>
              <a:off x="1955292" y="3360420"/>
              <a:ext cx="2078989" cy="1205865"/>
            </a:xfrm>
            <a:custGeom>
              <a:avLst/>
              <a:gdLst/>
              <a:ahLst/>
              <a:cxnLst/>
              <a:rect l="l" t="t" r="r" b="b"/>
              <a:pathLst>
                <a:path w="2078989" h="1205864">
                  <a:moveTo>
                    <a:pt x="1869948" y="1205484"/>
                  </a:moveTo>
                  <a:lnTo>
                    <a:pt x="208788" y="1205484"/>
                  </a:lnTo>
                  <a:lnTo>
                    <a:pt x="188976" y="1203960"/>
                  </a:lnTo>
                  <a:lnTo>
                    <a:pt x="147828" y="1196340"/>
                  </a:lnTo>
                  <a:lnTo>
                    <a:pt x="109728" y="1179576"/>
                  </a:lnTo>
                  <a:lnTo>
                    <a:pt x="76200" y="1158240"/>
                  </a:lnTo>
                  <a:lnTo>
                    <a:pt x="47244" y="1129284"/>
                  </a:lnTo>
                  <a:lnTo>
                    <a:pt x="25908" y="1095756"/>
                  </a:lnTo>
                  <a:lnTo>
                    <a:pt x="9144" y="1059180"/>
                  </a:lnTo>
                  <a:lnTo>
                    <a:pt x="1524" y="1018032"/>
                  </a:lnTo>
                  <a:lnTo>
                    <a:pt x="0" y="996696"/>
                  </a:lnTo>
                  <a:lnTo>
                    <a:pt x="0" y="188976"/>
                  </a:lnTo>
                  <a:lnTo>
                    <a:pt x="15240" y="128016"/>
                  </a:lnTo>
                  <a:lnTo>
                    <a:pt x="35052" y="92964"/>
                  </a:lnTo>
                  <a:lnTo>
                    <a:pt x="60960" y="60960"/>
                  </a:lnTo>
                  <a:lnTo>
                    <a:pt x="91440" y="36576"/>
                  </a:lnTo>
                  <a:lnTo>
                    <a:pt x="126492" y="16764"/>
                  </a:lnTo>
                  <a:lnTo>
                    <a:pt x="166116" y="4571"/>
                  </a:lnTo>
                  <a:lnTo>
                    <a:pt x="208788" y="0"/>
                  </a:lnTo>
                  <a:lnTo>
                    <a:pt x="1869948" y="0"/>
                  </a:lnTo>
                  <a:lnTo>
                    <a:pt x="1911096" y="4571"/>
                  </a:lnTo>
                  <a:lnTo>
                    <a:pt x="1950720" y="15240"/>
                  </a:lnTo>
                  <a:lnTo>
                    <a:pt x="1969008" y="24383"/>
                  </a:lnTo>
                  <a:lnTo>
                    <a:pt x="210312" y="24383"/>
                  </a:lnTo>
                  <a:lnTo>
                    <a:pt x="190500" y="25907"/>
                  </a:lnTo>
                  <a:lnTo>
                    <a:pt x="138684" y="39624"/>
                  </a:lnTo>
                  <a:lnTo>
                    <a:pt x="92964" y="67056"/>
                  </a:lnTo>
                  <a:lnTo>
                    <a:pt x="56388" y="105156"/>
                  </a:lnTo>
                  <a:lnTo>
                    <a:pt x="33528" y="153924"/>
                  </a:lnTo>
                  <a:lnTo>
                    <a:pt x="24384" y="208788"/>
                  </a:lnTo>
                  <a:lnTo>
                    <a:pt x="24384" y="995172"/>
                  </a:lnTo>
                  <a:lnTo>
                    <a:pt x="33528" y="1050036"/>
                  </a:lnTo>
                  <a:lnTo>
                    <a:pt x="56388" y="1097280"/>
                  </a:lnTo>
                  <a:lnTo>
                    <a:pt x="91440" y="1136904"/>
                  </a:lnTo>
                  <a:lnTo>
                    <a:pt x="137160" y="1164336"/>
                  </a:lnTo>
                  <a:lnTo>
                    <a:pt x="188976" y="1178052"/>
                  </a:lnTo>
                  <a:lnTo>
                    <a:pt x="208788" y="1179576"/>
                  </a:lnTo>
                  <a:lnTo>
                    <a:pt x="1970532" y="1179576"/>
                  </a:lnTo>
                  <a:lnTo>
                    <a:pt x="1952244" y="1188720"/>
                  </a:lnTo>
                  <a:lnTo>
                    <a:pt x="1912620" y="1200912"/>
                  </a:lnTo>
                  <a:lnTo>
                    <a:pt x="1891284" y="1203960"/>
                  </a:lnTo>
                  <a:lnTo>
                    <a:pt x="1869948" y="1205484"/>
                  </a:lnTo>
                  <a:close/>
                </a:path>
                <a:path w="2078989" h="1205864">
                  <a:moveTo>
                    <a:pt x="1970532" y="1179576"/>
                  </a:moveTo>
                  <a:lnTo>
                    <a:pt x="1869948" y="1179576"/>
                  </a:lnTo>
                  <a:lnTo>
                    <a:pt x="1906524" y="1176528"/>
                  </a:lnTo>
                  <a:lnTo>
                    <a:pt x="1924812" y="1171956"/>
                  </a:lnTo>
                  <a:lnTo>
                    <a:pt x="1972055" y="1149096"/>
                  </a:lnTo>
                  <a:lnTo>
                    <a:pt x="2011680" y="1112520"/>
                  </a:lnTo>
                  <a:lnTo>
                    <a:pt x="2039112" y="1068324"/>
                  </a:lnTo>
                  <a:lnTo>
                    <a:pt x="2052828" y="1014984"/>
                  </a:lnTo>
                  <a:lnTo>
                    <a:pt x="2054234" y="208788"/>
                  </a:lnTo>
                  <a:lnTo>
                    <a:pt x="2052828" y="190500"/>
                  </a:lnTo>
                  <a:lnTo>
                    <a:pt x="2039112" y="138684"/>
                  </a:lnTo>
                  <a:lnTo>
                    <a:pt x="2001012" y="79248"/>
                  </a:lnTo>
                  <a:lnTo>
                    <a:pt x="1958340" y="47244"/>
                  </a:lnTo>
                  <a:lnTo>
                    <a:pt x="1908048" y="28956"/>
                  </a:lnTo>
                  <a:lnTo>
                    <a:pt x="210312" y="24383"/>
                  </a:lnTo>
                  <a:lnTo>
                    <a:pt x="1969008" y="24383"/>
                  </a:lnTo>
                  <a:lnTo>
                    <a:pt x="2002536" y="47244"/>
                  </a:lnTo>
                  <a:lnTo>
                    <a:pt x="2031492" y="76200"/>
                  </a:lnTo>
                  <a:lnTo>
                    <a:pt x="2054351" y="108204"/>
                  </a:lnTo>
                  <a:lnTo>
                    <a:pt x="2069592" y="146304"/>
                  </a:lnTo>
                  <a:lnTo>
                    <a:pt x="2078736" y="187452"/>
                  </a:lnTo>
                  <a:lnTo>
                    <a:pt x="2078736" y="1016508"/>
                  </a:lnTo>
                  <a:lnTo>
                    <a:pt x="2069592" y="1057656"/>
                  </a:lnTo>
                  <a:lnTo>
                    <a:pt x="2054351" y="1094232"/>
                  </a:lnTo>
                  <a:lnTo>
                    <a:pt x="2031492" y="1127760"/>
                  </a:lnTo>
                  <a:lnTo>
                    <a:pt x="2004060" y="1156716"/>
                  </a:lnTo>
                  <a:lnTo>
                    <a:pt x="1987296" y="1168908"/>
                  </a:lnTo>
                  <a:lnTo>
                    <a:pt x="1970532" y="11795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17">
            <a:extLst>
              <a:ext uri="{FF2B5EF4-FFF2-40B4-BE49-F238E27FC236}">
                <a16:creationId xmlns:a16="http://schemas.microsoft.com/office/drawing/2014/main" id="{5C8BE9B6-6D25-E775-1CAA-056EC164C2BF}"/>
              </a:ext>
            </a:extLst>
          </p:cNvPr>
          <p:cNvSpPr txBox="1"/>
          <p:nvPr/>
        </p:nvSpPr>
        <p:spPr>
          <a:xfrm>
            <a:off x="1560154" y="2367711"/>
            <a:ext cx="43878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tipos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052BC5FA-0068-7FE1-17CD-CC4813C543F8}"/>
              </a:ext>
            </a:extLst>
          </p:cNvPr>
          <p:cNvSpPr txBox="1"/>
          <p:nvPr/>
        </p:nvSpPr>
        <p:spPr>
          <a:xfrm>
            <a:off x="2078240" y="3406577"/>
            <a:ext cx="1833245" cy="10287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PROACTIVAS</a:t>
            </a:r>
            <a:endParaRPr sz="1600">
              <a:latin typeface="Arial MT"/>
              <a:cs typeface="Arial MT"/>
            </a:endParaRPr>
          </a:p>
          <a:p>
            <a:pPr marL="12065" marR="5080" algn="ctr">
              <a:lnSpc>
                <a:spcPts val="1660"/>
              </a:lnSpc>
              <a:spcBef>
                <a:spcPts val="645"/>
              </a:spcBef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Análisis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de riesgos </a:t>
            </a: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/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Modelo</a:t>
            </a:r>
            <a:r>
              <a:rPr sz="16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Safewards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/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Libera 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Care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0" name="object 9">
            <a:extLst>
              <a:ext uri="{FF2B5EF4-FFF2-40B4-BE49-F238E27FC236}">
                <a16:creationId xmlns:a16="http://schemas.microsoft.com/office/drawing/2014/main" id="{9CC02005-6B2C-C39C-BB29-36822E44A746}"/>
              </a:ext>
            </a:extLst>
          </p:cNvPr>
          <p:cNvGrpSpPr/>
          <p:nvPr/>
        </p:nvGrpSpPr>
        <p:grpSpPr>
          <a:xfrm>
            <a:off x="4111752" y="3360420"/>
            <a:ext cx="2080260" cy="1205865"/>
            <a:chOff x="4111752" y="3360420"/>
            <a:chExt cx="2080260" cy="1205865"/>
          </a:xfrm>
        </p:grpSpPr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504E5BB3-2970-4B2C-725A-1FC1B65D21CF}"/>
                </a:ext>
              </a:extLst>
            </p:cNvPr>
            <p:cNvSpPr/>
            <p:nvPr/>
          </p:nvSpPr>
          <p:spPr>
            <a:xfrm>
              <a:off x="4125468" y="3372612"/>
              <a:ext cx="2052955" cy="1179830"/>
            </a:xfrm>
            <a:custGeom>
              <a:avLst/>
              <a:gdLst/>
              <a:ahLst/>
              <a:cxnLst/>
              <a:rect l="l" t="t" r="r" b="b"/>
              <a:pathLst>
                <a:path w="2052954" h="1179829">
                  <a:moveTo>
                    <a:pt x="1856232" y="1179575"/>
                  </a:moveTo>
                  <a:lnTo>
                    <a:pt x="196595" y="1179575"/>
                  </a:lnTo>
                  <a:lnTo>
                    <a:pt x="151155" y="1174444"/>
                  </a:lnTo>
                  <a:lnTo>
                    <a:pt x="109634" y="1159795"/>
                  </a:lnTo>
                  <a:lnTo>
                    <a:pt x="73151" y="1136748"/>
                  </a:lnTo>
                  <a:lnTo>
                    <a:pt x="42827" y="1106423"/>
                  </a:lnTo>
                  <a:lnTo>
                    <a:pt x="19780" y="1069941"/>
                  </a:lnTo>
                  <a:lnTo>
                    <a:pt x="5131" y="1028420"/>
                  </a:lnTo>
                  <a:lnTo>
                    <a:pt x="0" y="982979"/>
                  </a:lnTo>
                  <a:lnTo>
                    <a:pt x="0" y="196595"/>
                  </a:lnTo>
                  <a:lnTo>
                    <a:pt x="5131" y="151635"/>
                  </a:lnTo>
                  <a:lnTo>
                    <a:pt x="19780" y="110301"/>
                  </a:lnTo>
                  <a:lnTo>
                    <a:pt x="42827" y="73791"/>
                  </a:lnTo>
                  <a:lnTo>
                    <a:pt x="73151" y="43307"/>
                  </a:lnTo>
                  <a:lnTo>
                    <a:pt x="109634" y="20047"/>
                  </a:lnTo>
                  <a:lnTo>
                    <a:pt x="151155" y="5211"/>
                  </a:lnTo>
                  <a:lnTo>
                    <a:pt x="196595" y="0"/>
                  </a:lnTo>
                  <a:lnTo>
                    <a:pt x="1856232" y="0"/>
                  </a:lnTo>
                  <a:lnTo>
                    <a:pt x="1901672" y="5211"/>
                  </a:lnTo>
                  <a:lnTo>
                    <a:pt x="1943193" y="20047"/>
                  </a:lnTo>
                  <a:lnTo>
                    <a:pt x="1979675" y="43307"/>
                  </a:lnTo>
                  <a:lnTo>
                    <a:pt x="2010000" y="73791"/>
                  </a:lnTo>
                  <a:lnTo>
                    <a:pt x="2033047" y="110301"/>
                  </a:lnTo>
                  <a:lnTo>
                    <a:pt x="2047696" y="151635"/>
                  </a:lnTo>
                  <a:lnTo>
                    <a:pt x="2052828" y="196595"/>
                  </a:lnTo>
                  <a:lnTo>
                    <a:pt x="2052828" y="982979"/>
                  </a:lnTo>
                  <a:lnTo>
                    <a:pt x="2047696" y="1028420"/>
                  </a:lnTo>
                  <a:lnTo>
                    <a:pt x="2033047" y="1069941"/>
                  </a:lnTo>
                  <a:lnTo>
                    <a:pt x="2010000" y="1106423"/>
                  </a:lnTo>
                  <a:lnTo>
                    <a:pt x="1979675" y="1136748"/>
                  </a:lnTo>
                  <a:lnTo>
                    <a:pt x="1943193" y="1159795"/>
                  </a:lnTo>
                  <a:lnTo>
                    <a:pt x="1901672" y="1174444"/>
                  </a:lnTo>
                  <a:lnTo>
                    <a:pt x="1856232" y="1179575"/>
                  </a:lnTo>
                  <a:close/>
                </a:path>
              </a:pathLst>
            </a:custGeom>
            <a:solidFill>
              <a:srgbClr val="9E2A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514A7FCA-A2B7-C111-0C4E-2CADCEDF3CA7}"/>
                </a:ext>
              </a:extLst>
            </p:cNvPr>
            <p:cNvSpPr/>
            <p:nvPr/>
          </p:nvSpPr>
          <p:spPr>
            <a:xfrm>
              <a:off x="4111752" y="3360420"/>
              <a:ext cx="2080260" cy="1205865"/>
            </a:xfrm>
            <a:custGeom>
              <a:avLst/>
              <a:gdLst/>
              <a:ahLst/>
              <a:cxnLst/>
              <a:rect l="l" t="t" r="r" b="b"/>
              <a:pathLst>
                <a:path w="2080260" h="1205864">
                  <a:moveTo>
                    <a:pt x="1871472" y="1205484"/>
                  </a:moveTo>
                  <a:lnTo>
                    <a:pt x="210312" y="1205484"/>
                  </a:lnTo>
                  <a:lnTo>
                    <a:pt x="188976" y="1203960"/>
                  </a:lnTo>
                  <a:lnTo>
                    <a:pt x="147828" y="1196340"/>
                  </a:lnTo>
                  <a:lnTo>
                    <a:pt x="109728" y="1179576"/>
                  </a:lnTo>
                  <a:lnTo>
                    <a:pt x="77724" y="1158240"/>
                  </a:lnTo>
                  <a:lnTo>
                    <a:pt x="48768" y="1129284"/>
                  </a:lnTo>
                  <a:lnTo>
                    <a:pt x="25908" y="1095756"/>
                  </a:lnTo>
                  <a:lnTo>
                    <a:pt x="10668" y="1059180"/>
                  </a:lnTo>
                  <a:lnTo>
                    <a:pt x="1524" y="1018032"/>
                  </a:lnTo>
                  <a:lnTo>
                    <a:pt x="0" y="996696"/>
                  </a:lnTo>
                  <a:lnTo>
                    <a:pt x="0" y="208788"/>
                  </a:lnTo>
                  <a:lnTo>
                    <a:pt x="1406" y="190500"/>
                  </a:lnTo>
                  <a:lnTo>
                    <a:pt x="1524" y="188976"/>
                  </a:lnTo>
                  <a:lnTo>
                    <a:pt x="9144" y="147828"/>
                  </a:lnTo>
                  <a:lnTo>
                    <a:pt x="25908" y="109728"/>
                  </a:lnTo>
                  <a:lnTo>
                    <a:pt x="47244" y="76200"/>
                  </a:lnTo>
                  <a:lnTo>
                    <a:pt x="76200" y="47244"/>
                  </a:lnTo>
                  <a:lnTo>
                    <a:pt x="109728" y="25907"/>
                  </a:lnTo>
                  <a:lnTo>
                    <a:pt x="146304" y="9144"/>
                  </a:lnTo>
                  <a:lnTo>
                    <a:pt x="187452" y="1524"/>
                  </a:lnTo>
                  <a:lnTo>
                    <a:pt x="208788" y="0"/>
                  </a:lnTo>
                  <a:lnTo>
                    <a:pt x="1869948" y="0"/>
                  </a:lnTo>
                  <a:lnTo>
                    <a:pt x="1912620" y="4571"/>
                  </a:lnTo>
                  <a:lnTo>
                    <a:pt x="1952244" y="15240"/>
                  </a:lnTo>
                  <a:lnTo>
                    <a:pt x="1970532" y="24383"/>
                  </a:lnTo>
                  <a:lnTo>
                    <a:pt x="210312" y="24383"/>
                  </a:lnTo>
                  <a:lnTo>
                    <a:pt x="192024" y="25907"/>
                  </a:lnTo>
                  <a:lnTo>
                    <a:pt x="138684" y="39624"/>
                  </a:lnTo>
                  <a:lnTo>
                    <a:pt x="92964" y="67056"/>
                  </a:lnTo>
                  <a:lnTo>
                    <a:pt x="57912" y="105156"/>
                  </a:lnTo>
                  <a:lnTo>
                    <a:pt x="33528" y="153924"/>
                  </a:lnTo>
                  <a:lnTo>
                    <a:pt x="25908" y="208788"/>
                  </a:lnTo>
                  <a:lnTo>
                    <a:pt x="25908" y="1013460"/>
                  </a:lnTo>
                  <a:lnTo>
                    <a:pt x="39624" y="1066800"/>
                  </a:lnTo>
                  <a:lnTo>
                    <a:pt x="67056" y="1112520"/>
                  </a:lnTo>
                  <a:lnTo>
                    <a:pt x="106680" y="1147572"/>
                  </a:lnTo>
                  <a:lnTo>
                    <a:pt x="153924" y="1170432"/>
                  </a:lnTo>
                  <a:lnTo>
                    <a:pt x="210312" y="1179576"/>
                  </a:lnTo>
                  <a:lnTo>
                    <a:pt x="1970532" y="1179576"/>
                  </a:lnTo>
                  <a:lnTo>
                    <a:pt x="1952244" y="1188720"/>
                  </a:lnTo>
                  <a:lnTo>
                    <a:pt x="1933955" y="1194816"/>
                  </a:lnTo>
                  <a:lnTo>
                    <a:pt x="1914144" y="1200912"/>
                  </a:lnTo>
                  <a:lnTo>
                    <a:pt x="1892808" y="1203960"/>
                  </a:lnTo>
                  <a:lnTo>
                    <a:pt x="1871472" y="1205484"/>
                  </a:lnTo>
                  <a:close/>
                </a:path>
                <a:path w="2080260" h="1205864">
                  <a:moveTo>
                    <a:pt x="1970532" y="1179576"/>
                  </a:moveTo>
                  <a:lnTo>
                    <a:pt x="1869948" y="1179576"/>
                  </a:lnTo>
                  <a:lnTo>
                    <a:pt x="1906524" y="1176528"/>
                  </a:lnTo>
                  <a:lnTo>
                    <a:pt x="1924812" y="1171956"/>
                  </a:lnTo>
                  <a:lnTo>
                    <a:pt x="1973580" y="1149096"/>
                  </a:lnTo>
                  <a:lnTo>
                    <a:pt x="2022348" y="1098804"/>
                  </a:lnTo>
                  <a:lnTo>
                    <a:pt x="2046732" y="1051560"/>
                  </a:lnTo>
                  <a:lnTo>
                    <a:pt x="2054351" y="1014984"/>
                  </a:lnTo>
                  <a:lnTo>
                    <a:pt x="2054351" y="190500"/>
                  </a:lnTo>
                  <a:lnTo>
                    <a:pt x="2040636" y="138684"/>
                  </a:lnTo>
                  <a:lnTo>
                    <a:pt x="2013204" y="92964"/>
                  </a:lnTo>
                  <a:lnTo>
                    <a:pt x="1973580" y="56388"/>
                  </a:lnTo>
                  <a:lnTo>
                    <a:pt x="1926336" y="33528"/>
                  </a:lnTo>
                  <a:lnTo>
                    <a:pt x="210312" y="24383"/>
                  </a:lnTo>
                  <a:lnTo>
                    <a:pt x="1970532" y="24383"/>
                  </a:lnTo>
                  <a:lnTo>
                    <a:pt x="2004060" y="47244"/>
                  </a:lnTo>
                  <a:lnTo>
                    <a:pt x="2031492" y="76200"/>
                  </a:lnTo>
                  <a:lnTo>
                    <a:pt x="2054351" y="108204"/>
                  </a:lnTo>
                  <a:lnTo>
                    <a:pt x="2071116" y="146304"/>
                  </a:lnTo>
                  <a:lnTo>
                    <a:pt x="2078736" y="187452"/>
                  </a:lnTo>
                  <a:lnTo>
                    <a:pt x="2080260" y="208788"/>
                  </a:lnTo>
                  <a:lnTo>
                    <a:pt x="2080151" y="996696"/>
                  </a:lnTo>
                  <a:lnTo>
                    <a:pt x="2078953" y="1013460"/>
                  </a:lnTo>
                  <a:lnTo>
                    <a:pt x="2078844" y="1014984"/>
                  </a:lnTo>
                  <a:lnTo>
                    <a:pt x="2071116" y="1057656"/>
                  </a:lnTo>
                  <a:lnTo>
                    <a:pt x="2045208" y="1112520"/>
                  </a:lnTo>
                  <a:lnTo>
                    <a:pt x="2019300" y="1143000"/>
                  </a:lnTo>
                  <a:lnTo>
                    <a:pt x="1988820" y="1168908"/>
                  </a:lnTo>
                  <a:lnTo>
                    <a:pt x="1970532" y="11795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2">
            <a:extLst>
              <a:ext uri="{FF2B5EF4-FFF2-40B4-BE49-F238E27FC236}">
                <a16:creationId xmlns:a16="http://schemas.microsoft.com/office/drawing/2014/main" id="{859E1051-60DF-BED8-8AD1-6E5F03087899}"/>
              </a:ext>
            </a:extLst>
          </p:cNvPr>
          <p:cNvSpPr txBox="1"/>
          <p:nvPr/>
        </p:nvSpPr>
        <p:spPr>
          <a:xfrm>
            <a:off x="4246873" y="3616889"/>
            <a:ext cx="1809750" cy="6076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SITU</a:t>
            </a:r>
            <a:endParaRPr sz="1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Desescalada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verbal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4" name="object 13">
            <a:extLst>
              <a:ext uri="{FF2B5EF4-FFF2-40B4-BE49-F238E27FC236}">
                <a16:creationId xmlns:a16="http://schemas.microsoft.com/office/drawing/2014/main" id="{7E2AD055-522E-319C-E1EE-D2F3D26094CE}"/>
              </a:ext>
            </a:extLst>
          </p:cNvPr>
          <p:cNvGrpSpPr/>
          <p:nvPr/>
        </p:nvGrpSpPr>
        <p:grpSpPr>
          <a:xfrm>
            <a:off x="6269735" y="3360420"/>
            <a:ext cx="2078989" cy="1205865"/>
            <a:chOff x="6269735" y="3360420"/>
            <a:chExt cx="2078989" cy="1205865"/>
          </a:xfrm>
        </p:grpSpPr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35B2FD33-CCBE-4622-1078-038F94B2815A}"/>
                </a:ext>
              </a:extLst>
            </p:cNvPr>
            <p:cNvSpPr/>
            <p:nvPr/>
          </p:nvSpPr>
          <p:spPr>
            <a:xfrm>
              <a:off x="6281928" y="3372612"/>
              <a:ext cx="2054860" cy="1179830"/>
            </a:xfrm>
            <a:custGeom>
              <a:avLst/>
              <a:gdLst/>
              <a:ahLst/>
              <a:cxnLst/>
              <a:rect l="l" t="t" r="r" b="b"/>
              <a:pathLst>
                <a:path w="2054859" h="1179829">
                  <a:moveTo>
                    <a:pt x="1857755" y="1179575"/>
                  </a:moveTo>
                  <a:lnTo>
                    <a:pt x="196595" y="1179575"/>
                  </a:lnTo>
                  <a:lnTo>
                    <a:pt x="151635" y="1174444"/>
                  </a:lnTo>
                  <a:lnTo>
                    <a:pt x="110301" y="1159795"/>
                  </a:lnTo>
                  <a:lnTo>
                    <a:pt x="73791" y="1136748"/>
                  </a:lnTo>
                  <a:lnTo>
                    <a:pt x="43307" y="1106423"/>
                  </a:lnTo>
                  <a:lnTo>
                    <a:pt x="20047" y="1069941"/>
                  </a:lnTo>
                  <a:lnTo>
                    <a:pt x="5211" y="1028420"/>
                  </a:lnTo>
                  <a:lnTo>
                    <a:pt x="0" y="982979"/>
                  </a:lnTo>
                  <a:lnTo>
                    <a:pt x="0" y="196595"/>
                  </a:lnTo>
                  <a:lnTo>
                    <a:pt x="5211" y="151635"/>
                  </a:lnTo>
                  <a:lnTo>
                    <a:pt x="20047" y="110301"/>
                  </a:lnTo>
                  <a:lnTo>
                    <a:pt x="43307" y="73791"/>
                  </a:lnTo>
                  <a:lnTo>
                    <a:pt x="73791" y="43307"/>
                  </a:lnTo>
                  <a:lnTo>
                    <a:pt x="110301" y="20047"/>
                  </a:lnTo>
                  <a:lnTo>
                    <a:pt x="151635" y="5211"/>
                  </a:lnTo>
                  <a:lnTo>
                    <a:pt x="196595" y="0"/>
                  </a:lnTo>
                  <a:lnTo>
                    <a:pt x="1857755" y="0"/>
                  </a:lnTo>
                  <a:lnTo>
                    <a:pt x="1902716" y="5211"/>
                  </a:lnTo>
                  <a:lnTo>
                    <a:pt x="1944050" y="20047"/>
                  </a:lnTo>
                  <a:lnTo>
                    <a:pt x="1980560" y="43307"/>
                  </a:lnTo>
                  <a:lnTo>
                    <a:pt x="2011044" y="73791"/>
                  </a:lnTo>
                  <a:lnTo>
                    <a:pt x="2034304" y="110301"/>
                  </a:lnTo>
                  <a:lnTo>
                    <a:pt x="2049140" y="151635"/>
                  </a:lnTo>
                  <a:lnTo>
                    <a:pt x="2054351" y="196595"/>
                  </a:lnTo>
                  <a:lnTo>
                    <a:pt x="2054351" y="982979"/>
                  </a:lnTo>
                  <a:lnTo>
                    <a:pt x="2049140" y="1028420"/>
                  </a:lnTo>
                  <a:lnTo>
                    <a:pt x="2034304" y="1069941"/>
                  </a:lnTo>
                  <a:lnTo>
                    <a:pt x="2011044" y="1106423"/>
                  </a:lnTo>
                  <a:lnTo>
                    <a:pt x="1980560" y="1136748"/>
                  </a:lnTo>
                  <a:lnTo>
                    <a:pt x="1944050" y="1159795"/>
                  </a:lnTo>
                  <a:lnTo>
                    <a:pt x="1902716" y="1174444"/>
                  </a:lnTo>
                  <a:lnTo>
                    <a:pt x="1857755" y="1179575"/>
                  </a:lnTo>
                  <a:close/>
                </a:path>
              </a:pathLst>
            </a:custGeom>
            <a:solidFill>
              <a:srgbClr val="9E2A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E67E206A-8AA2-E0B0-D470-E4BBB200B48F}"/>
                </a:ext>
              </a:extLst>
            </p:cNvPr>
            <p:cNvSpPr/>
            <p:nvPr/>
          </p:nvSpPr>
          <p:spPr>
            <a:xfrm>
              <a:off x="6269735" y="3360420"/>
              <a:ext cx="2078989" cy="1205865"/>
            </a:xfrm>
            <a:custGeom>
              <a:avLst/>
              <a:gdLst/>
              <a:ahLst/>
              <a:cxnLst/>
              <a:rect l="l" t="t" r="r" b="b"/>
              <a:pathLst>
                <a:path w="2078990" h="1205864">
                  <a:moveTo>
                    <a:pt x="1869948" y="1205484"/>
                  </a:moveTo>
                  <a:lnTo>
                    <a:pt x="208788" y="1205484"/>
                  </a:lnTo>
                  <a:lnTo>
                    <a:pt x="187452" y="1203960"/>
                  </a:lnTo>
                  <a:lnTo>
                    <a:pt x="147828" y="1196340"/>
                  </a:lnTo>
                  <a:lnTo>
                    <a:pt x="109728" y="1179576"/>
                  </a:lnTo>
                  <a:lnTo>
                    <a:pt x="76200" y="1158240"/>
                  </a:lnTo>
                  <a:lnTo>
                    <a:pt x="47244" y="1129284"/>
                  </a:lnTo>
                  <a:lnTo>
                    <a:pt x="24384" y="1095756"/>
                  </a:lnTo>
                  <a:lnTo>
                    <a:pt x="9144" y="1059180"/>
                  </a:lnTo>
                  <a:lnTo>
                    <a:pt x="0" y="1018032"/>
                  </a:lnTo>
                  <a:lnTo>
                    <a:pt x="0" y="188976"/>
                  </a:lnTo>
                  <a:lnTo>
                    <a:pt x="15240" y="128016"/>
                  </a:lnTo>
                  <a:lnTo>
                    <a:pt x="35052" y="92964"/>
                  </a:lnTo>
                  <a:lnTo>
                    <a:pt x="60960" y="60960"/>
                  </a:lnTo>
                  <a:lnTo>
                    <a:pt x="108204" y="25907"/>
                  </a:lnTo>
                  <a:lnTo>
                    <a:pt x="146304" y="9144"/>
                  </a:lnTo>
                  <a:lnTo>
                    <a:pt x="187452" y="1524"/>
                  </a:lnTo>
                  <a:lnTo>
                    <a:pt x="208788" y="0"/>
                  </a:lnTo>
                  <a:lnTo>
                    <a:pt x="1869948" y="0"/>
                  </a:lnTo>
                  <a:lnTo>
                    <a:pt x="1911096" y="4571"/>
                  </a:lnTo>
                  <a:lnTo>
                    <a:pt x="1950720" y="15240"/>
                  </a:lnTo>
                  <a:lnTo>
                    <a:pt x="1969008" y="24383"/>
                  </a:lnTo>
                  <a:lnTo>
                    <a:pt x="208788" y="24383"/>
                  </a:lnTo>
                  <a:lnTo>
                    <a:pt x="190500" y="25907"/>
                  </a:lnTo>
                  <a:lnTo>
                    <a:pt x="137160" y="39624"/>
                  </a:lnTo>
                  <a:lnTo>
                    <a:pt x="92964" y="67056"/>
                  </a:lnTo>
                  <a:lnTo>
                    <a:pt x="56388" y="105156"/>
                  </a:lnTo>
                  <a:lnTo>
                    <a:pt x="33528" y="153924"/>
                  </a:lnTo>
                  <a:lnTo>
                    <a:pt x="24384" y="208788"/>
                  </a:lnTo>
                  <a:lnTo>
                    <a:pt x="24384" y="995172"/>
                  </a:lnTo>
                  <a:lnTo>
                    <a:pt x="33528" y="1050036"/>
                  </a:lnTo>
                  <a:lnTo>
                    <a:pt x="56388" y="1097280"/>
                  </a:lnTo>
                  <a:lnTo>
                    <a:pt x="91440" y="1136904"/>
                  </a:lnTo>
                  <a:lnTo>
                    <a:pt x="137160" y="1164336"/>
                  </a:lnTo>
                  <a:lnTo>
                    <a:pt x="188976" y="1178052"/>
                  </a:lnTo>
                  <a:lnTo>
                    <a:pt x="208788" y="1179576"/>
                  </a:lnTo>
                  <a:lnTo>
                    <a:pt x="1970532" y="1179576"/>
                  </a:lnTo>
                  <a:lnTo>
                    <a:pt x="1952244" y="1188720"/>
                  </a:lnTo>
                  <a:lnTo>
                    <a:pt x="1912620" y="1200912"/>
                  </a:lnTo>
                  <a:lnTo>
                    <a:pt x="1891284" y="1203960"/>
                  </a:lnTo>
                  <a:lnTo>
                    <a:pt x="1869948" y="1205484"/>
                  </a:lnTo>
                  <a:close/>
                </a:path>
                <a:path w="2078990" h="1205864">
                  <a:moveTo>
                    <a:pt x="1970532" y="1179576"/>
                  </a:moveTo>
                  <a:lnTo>
                    <a:pt x="1868424" y="1179576"/>
                  </a:lnTo>
                  <a:lnTo>
                    <a:pt x="1906524" y="1176528"/>
                  </a:lnTo>
                  <a:lnTo>
                    <a:pt x="1923288" y="1171956"/>
                  </a:lnTo>
                  <a:lnTo>
                    <a:pt x="1972055" y="1149096"/>
                  </a:lnTo>
                  <a:lnTo>
                    <a:pt x="2011680" y="1112520"/>
                  </a:lnTo>
                  <a:lnTo>
                    <a:pt x="2039112" y="1068324"/>
                  </a:lnTo>
                  <a:lnTo>
                    <a:pt x="2052828" y="1014984"/>
                  </a:lnTo>
                  <a:lnTo>
                    <a:pt x="2054351" y="995172"/>
                  </a:lnTo>
                  <a:lnTo>
                    <a:pt x="2054234" y="208788"/>
                  </a:lnTo>
                  <a:lnTo>
                    <a:pt x="2045208" y="155448"/>
                  </a:lnTo>
                  <a:lnTo>
                    <a:pt x="2022348" y="106680"/>
                  </a:lnTo>
                  <a:lnTo>
                    <a:pt x="1987296" y="67056"/>
                  </a:lnTo>
                  <a:lnTo>
                    <a:pt x="1941576" y="39624"/>
                  </a:lnTo>
                  <a:lnTo>
                    <a:pt x="1889759" y="25907"/>
                  </a:lnTo>
                  <a:lnTo>
                    <a:pt x="208788" y="24383"/>
                  </a:lnTo>
                  <a:lnTo>
                    <a:pt x="1969008" y="24383"/>
                  </a:lnTo>
                  <a:lnTo>
                    <a:pt x="2002536" y="47244"/>
                  </a:lnTo>
                  <a:lnTo>
                    <a:pt x="2031492" y="76200"/>
                  </a:lnTo>
                  <a:lnTo>
                    <a:pt x="2052828" y="108204"/>
                  </a:lnTo>
                  <a:lnTo>
                    <a:pt x="2069592" y="146304"/>
                  </a:lnTo>
                  <a:lnTo>
                    <a:pt x="2077212" y="187452"/>
                  </a:lnTo>
                  <a:lnTo>
                    <a:pt x="2078736" y="208788"/>
                  </a:lnTo>
                  <a:lnTo>
                    <a:pt x="2078736" y="1016508"/>
                  </a:lnTo>
                  <a:lnTo>
                    <a:pt x="2069592" y="1057656"/>
                  </a:lnTo>
                  <a:lnTo>
                    <a:pt x="2054351" y="1094232"/>
                  </a:lnTo>
                  <a:lnTo>
                    <a:pt x="2031492" y="1127760"/>
                  </a:lnTo>
                  <a:lnTo>
                    <a:pt x="2004060" y="1156716"/>
                  </a:lnTo>
                  <a:lnTo>
                    <a:pt x="1987296" y="1168908"/>
                  </a:lnTo>
                  <a:lnTo>
                    <a:pt x="1970532" y="11795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6">
            <a:extLst>
              <a:ext uri="{FF2B5EF4-FFF2-40B4-BE49-F238E27FC236}">
                <a16:creationId xmlns:a16="http://schemas.microsoft.com/office/drawing/2014/main" id="{A32AB451-8264-4A5F-BFF4-ED6DCA9F3DA1}"/>
              </a:ext>
            </a:extLst>
          </p:cNvPr>
          <p:cNvSpPr txBox="1"/>
          <p:nvPr/>
        </p:nvSpPr>
        <p:spPr>
          <a:xfrm>
            <a:off x="6563367" y="3406577"/>
            <a:ext cx="1490345" cy="10287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POSTERIORES</a:t>
            </a:r>
            <a:endParaRPr sz="1600">
              <a:latin typeface="Arial MT"/>
              <a:cs typeface="Arial MT"/>
            </a:endParaRPr>
          </a:p>
          <a:p>
            <a:pPr marL="175260" marR="165735" algn="ctr">
              <a:lnSpc>
                <a:spcPts val="1660"/>
              </a:lnSpc>
              <a:spcBef>
                <a:spcPts val="645"/>
              </a:spcBef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Análisis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post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incidente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/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debriefing</a:t>
            </a:r>
            <a:endParaRPr sz="16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113853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4">
            <a:extLst>
              <a:ext uri="{FF2B5EF4-FFF2-40B4-BE49-F238E27FC236}">
                <a16:creationId xmlns:a16="http://schemas.microsoft.com/office/drawing/2014/main" id="{918C29FC-ED5D-860C-7F96-C95F1BB1093F}"/>
              </a:ext>
            </a:extLst>
          </p:cNvPr>
          <p:cNvGrpSpPr/>
          <p:nvPr/>
        </p:nvGrpSpPr>
        <p:grpSpPr>
          <a:xfrm>
            <a:off x="6803135" y="1345691"/>
            <a:ext cx="1426845" cy="1305560"/>
            <a:chOff x="6803135" y="1345691"/>
            <a:chExt cx="1426845" cy="1305560"/>
          </a:xfrm>
        </p:grpSpPr>
        <p:pic>
          <p:nvPicPr>
            <p:cNvPr id="17" name="object 5">
              <a:extLst>
                <a:ext uri="{FF2B5EF4-FFF2-40B4-BE49-F238E27FC236}">
                  <a16:creationId xmlns:a16="http://schemas.microsoft.com/office/drawing/2014/main" id="{A54E286A-CA04-8B45-C2E3-E13CE9E073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3135" y="2351532"/>
              <a:ext cx="1426463" cy="299691"/>
            </a:xfrm>
            <a:prstGeom prst="rect">
              <a:avLst/>
            </a:prstGeom>
          </p:spPr>
        </p:pic>
        <p:pic>
          <p:nvPicPr>
            <p:cNvPr id="18" name="object 6">
              <a:extLst>
                <a:ext uri="{FF2B5EF4-FFF2-40B4-BE49-F238E27FC236}">
                  <a16:creationId xmlns:a16="http://schemas.microsoft.com/office/drawing/2014/main" id="{AD598BB2-175A-E253-BBAA-BD879BCE260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5328" y="1345691"/>
              <a:ext cx="1397507" cy="1022603"/>
            </a:xfrm>
            <a:prstGeom prst="rect">
              <a:avLst/>
            </a:prstGeom>
          </p:spPr>
        </p:pic>
      </p:grpSp>
      <p:sp>
        <p:nvSpPr>
          <p:cNvPr id="19" name="object 8" descr="$PPTXTitle">
            <a:extLst>
              <a:ext uri="{FF2B5EF4-FFF2-40B4-BE49-F238E27FC236}">
                <a16:creationId xmlns:a16="http://schemas.microsoft.com/office/drawing/2014/main" id="{5D4F2EBB-796B-E44C-86C7-661CF5347E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7561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/>
              <a:t>Safewards:</a:t>
            </a:r>
            <a:r>
              <a:rPr spc="75" dirty="0"/>
              <a:t> </a:t>
            </a:r>
            <a:r>
              <a:rPr spc="-10" dirty="0"/>
              <a:t>Intervenciones</a:t>
            </a:r>
          </a:p>
        </p:txBody>
      </p:sp>
      <p:pic>
        <p:nvPicPr>
          <p:cNvPr id="20" name="object 3">
            <a:extLst>
              <a:ext uri="{FF2B5EF4-FFF2-40B4-BE49-F238E27FC236}">
                <a16:creationId xmlns:a16="http://schemas.microsoft.com/office/drawing/2014/main" id="{A9BBB7C6-FFE0-5640-3BCB-23DF2BEBA3F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0036" y="2097024"/>
            <a:ext cx="1373123" cy="1327403"/>
          </a:xfrm>
          <a:prstGeom prst="rect">
            <a:avLst/>
          </a:prstGeom>
        </p:spPr>
      </p:pic>
      <p:pic>
        <p:nvPicPr>
          <p:cNvPr id="21" name="object 12">
            <a:extLst>
              <a:ext uri="{FF2B5EF4-FFF2-40B4-BE49-F238E27FC236}">
                <a16:creationId xmlns:a16="http://schemas.microsoft.com/office/drawing/2014/main" id="{98ABB9C3-3143-71AA-7EB6-9998A5329C5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04388" y="1956816"/>
            <a:ext cx="1162811" cy="1309116"/>
          </a:xfrm>
          <a:prstGeom prst="rect">
            <a:avLst/>
          </a:prstGeom>
        </p:spPr>
      </p:pic>
      <p:pic>
        <p:nvPicPr>
          <p:cNvPr id="22" name="object 14">
            <a:extLst>
              <a:ext uri="{FF2B5EF4-FFF2-40B4-BE49-F238E27FC236}">
                <a16:creationId xmlns:a16="http://schemas.microsoft.com/office/drawing/2014/main" id="{DEE016FC-27B9-F1F1-2213-CA3B7E2522E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37403" y="1350264"/>
            <a:ext cx="1522475" cy="1915667"/>
          </a:xfrm>
          <a:prstGeom prst="rect">
            <a:avLst/>
          </a:prstGeom>
        </p:spPr>
      </p:pic>
      <p:pic>
        <p:nvPicPr>
          <p:cNvPr id="23" name="object 15">
            <a:extLst>
              <a:ext uri="{FF2B5EF4-FFF2-40B4-BE49-F238E27FC236}">
                <a16:creationId xmlns:a16="http://schemas.microsoft.com/office/drawing/2014/main" id="{B89A479C-F2AB-B10E-487E-88572877600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44128" y="1624584"/>
            <a:ext cx="914400" cy="626364"/>
          </a:xfrm>
          <a:prstGeom prst="rect">
            <a:avLst/>
          </a:prstGeom>
        </p:spPr>
      </p:pic>
      <p:pic>
        <p:nvPicPr>
          <p:cNvPr id="24" name="object 10">
            <a:extLst>
              <a:ext uri="{FF2B5EF4-FFF2-40B4-BE49-F238E27FC236}">
                <a16:creationId xmlns:a16="http://schemas.microsoft.com/office/drawing/2014/main" id="{2053B3E9-D859-5409-0881-018ED8A6E012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27760" y="3773423"/>
            <a:ext cx="1289303" cy="1796795"/>
          </a:xfrm>
          <a:prstGeom prst="rect">
            <a:avLst/>
          </a:prstGeom>
        </p:spPr>
      </p:pic>
      <p:pic>
        <p:nvPicPr>
          <p:cNvPr id="25" name="object 7">
            <a:extLst>
              <a:ext uri="{FF2B5EF4-FFF2-40B4-BE49-F238E27FC236}">
                <a16:creationId xmlns:a16="http://schemas.microsoft.com/office/drawing/2014/main" id="{05C121F6-E134-5849-DF99-1EBA73E21D30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92421" y="3360378"/>
            <a:ext cx="3998963" cy="1540253"/>
          </a:xfrm>
          <a:prstGeom prst="rect">
            <a:avLst/>
          </a:prstGeom>
        </p:spPr>
      </p:pic>
      <p:pic>
        <p:nvPicPr>
          <p:cNvPr id="26" name="object 11">
            <a:extLst>
              <a:ext uri="{FF2B5EF4-FFF2-40B4-BE49-F238E27FC236}">
                <a16:creationId xmlns:a16="http://schemas.microsoft.com/office/drawing/2014/main" id="{461A4CC9-BBB8-962B-9212-47EEEFECD65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725155" y="2550160"/>
            <a:ext cx="1546860" cy="1968500"/>
          </a:xfrm>
          <a:prstGeom prst="rect">
            <a:avLst/>
          </a:prstGeom>
        </p:spPr>
      </p:pic>
      <p:pic>
        <p:nvPicPr>
          <p:cNvPr id="27" name="object 9">
            <a:extLst>
              <a:ext uri="{FF2B5EF4-FFF2-40B4-BE49-F238E27FC236}">
                <a16:creationId xmlns:a16="http://schemas.microsoft.com/office/drawing/2014/main" id="{F70B8E29-1F3B-D5D3-C651-F3B81C50D64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485388" y="4989576"/>
            <a:ext cx="2234183" cy="1261871"/>
          </a:xfrm>
          <a:prstGeom prst="rect">
            <a:avLst/>
          </a:prstGeom>
        </p:spPr>
      </p:pic>
      <p:pic>
        <p:nvPicPr>
          <p:cNvPr id="28" name="object 13">
            <a:extLst>
              <a:ext uri="{FF2B5EF4-FFF2-40B4-BE49-F238E27FC236}">
                <a16:creationId xmlns:a16="http://schemas.microsoft.com/office/drawing/2014/main" id="{42926E8F-02A6-2B98-1416-5C0BB8022087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002780" y="4666488"/>
            <a:ext cx="2495200" cy="144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0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 descr="$PPTXTitle">
            <a:extLst>
              <a:ext uri="{FF2B5EF4-FFF2-40B4-BE49-F238E27FC236}">
                <a16:creationId xmlns:a16="http://schemas.microsoft.com/office/drawing/2014/main" id="{1E6DCBA6-5EAA-EEFE-BBEA-45C1F8EE64C2}"/>
              </a:ext>
            </a:extLst>
          </p:cNvPr>
          <p:cNvSpPr txBox="1">
            <a:spLocks/>
          </p:cNvSpPr>
          <p:nvPr/>
        </p:nvSpPr>
        <p:spPr>
          <a:xfrm>
            <a:off x="1171447" y="1386332"/>
            <a:ext cx="4376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pc="60"/>
              <a:t>Proyecto</a:t>
            </a:r>
            <a:r>
              <a:rPr lang="es-ES" spc="5"/>
              <a:t> </a:t>
            </a:r>
            <a:r>
              <a:rPr lang="es-ES" spc="85"/>
              <a:t>Cuidando</a:t>
            </a:r>
            <a:r>
              <a:rPr lang="es-ES" spc="-45"/>
              <a:t> </a:t>
            </a:r>
            <a:r>
              <a:rPr lang="es-ES" spc="85"/>
              <a:t>Sin</a:t>
            </a:r>
            <a:r>
              <a:rPr lang="es-ES" spc="-55"/>
              <a:t> </a:t>
            </a:r>
            <a:r>
              <a:rPr lang="es-ES" spc="-10"/>
              <a:t>Límites</a:t>
            </a:r>
            <a:endParaRPr lang="es-ES" spc="-10" dirty="0"/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72A24596-59A2-882B-EE48-09F622F25BF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73102" y="1270927"/>
            <a:ext cx="1015705" cy="740428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70A6052E-4284-3638-8577-6AEAA0134FAD}"/>
              </a:ext>
            </a:extLst>
          </p:cNvPr>
          <p:cNvSpPr txBox="1"/>
          <p:nvPr/>
        </p:nvSpPr>
        <p:spPr>
          <a:xfrm>
            <a:off x="1171443" y="1948688"/>
            <a:ext cx="7767320" cy="35769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18465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Proyecto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basado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norma</a:t>
            </a:r>
            <a:r>
              <a:rPr sz="1400" b="1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Libera</a:t>
            </a:r>
            <a:r>
              <a:rPr sz="1400" b="1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Care</a:t>
            </a:r>
            <a:r>
              <a:rPr sz="1400" b="1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busca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eliminar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contenciones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físicas</a:t>
            </a:r>
            <a:r>
              <a:rPr sz="1400" spc="4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y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químicas</a:t>
            </a:r>
            <a:r>
              <a:rPr sz="14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unidades</a:t>
            </a:r>
            <a:r>
              <a:rPr sz="14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atención intermedia,</a:t>
            </a:r>
            <a:r>
              <a:rPr sz="14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promoviendo</a:t>
            </a:r>
            <a:r>
              <a:rPr sz="14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atención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centrada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persona,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más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respetuosa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digna.</a:t>
            </a:r>
            <a:endParaRPr sz="1400" dirty="0">
              <a:latin typeface="Trebuchet MS"/>
              <a:cs typeface="Trebuchet MS"/>
            </a:endParaRPr>
          </a:p>
          <a:p>
            <a:pPr marL="12700" marR="684530">
              <a:lnSpc>
                <a:spcPct val="100000"/>
              </a:lnSpc>
            </a:pP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Esto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implica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mejora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cuidados,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situando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centro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todas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las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decisiones.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b="1" spc="55" dirty="0">
                <a:solidFill>
                  <a:srgbClr val="7E7E7E"/>
                </a:solidFill>
                <a:latin typeface="Trebuchet MS"/>
                <a:cs typeface="Trebuchet MS"/>
              </a:rPr>
              <a:t>OBJETIVOS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400" dirty="0">
              <a:latin typeface="Trebuchet MS"/>
              <a:cs typeface="Trebuchet MS"/>
            </a:endParaRPr>
          </a:p>
          <a:p>
            <a:pPr marL="684530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684530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Garantizar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seguridad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bienestar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pacientes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sin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recurrir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sujeciones.</a:t>
            </a:r>
            <a:endParaRPr sz="1400" dirty="0">
              <a:latin typeface="Trebuchet MS"/>
              <a:cs typeface="Trebuchet MS"/>
            </a:endParaRPr>
          </a:p>
          <a:p>
            <a:pPr marL="684530" marR="5080" indent="-287020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68453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Ofrecer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cuidados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personalizados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respeten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autonomía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preferencias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cada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persona,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mejorando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calidad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vida.</a:t>
            </a:r>
            <a:endParaRPr sz="1400" dirty="0">
              <a:latin typeface="Trebuchet MS"/>
              <a:cs typeface="Trebuchet MS"/>
            </a:endParaRPr>
          </a:p>
          <a:p>
            <a:pPr marL="684530" indent="-286385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68453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Involucrar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familia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procesos,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aumentando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tranquilidad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confianza</a:t>
            </a:r>
            <a:endParaRPr sz="1400" dirty="0">
              <a:latin typeface="Trebuchet MS"/>
              <a:cs typeface="Trebuchet MS"/>
            </a:endParaRPr>
          </a:p>
          <a:p>
            <a:pPr marL="684530" marR="272415" indent="-287020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68453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Formar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profesionales en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seguras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y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efectivas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contenciones.</a:t>
            </a:r>
            <a:r>
              <a:rPr sz="1400" spc="5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hospital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acreditado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como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libre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contenciones,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comprometiéndonos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excelencia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asistencial.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149141BB-FC09-DAEF-1D5E-EF426D9FDAF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08264" y="5565648"/>
            <a:ext cx="1458711" cy="64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07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 descr="$PPTXTitle">
            <a:extLst>
              <a:ext uri="{FF2B5EF4-FFF2-40B4-BE49-F238E27FC236}">
                <a16:creationId xmlns:a16="http://schemas.microsoft.com/office/drawing/2014/main" id="{CD6B3EE1-E06C-76CE-7BC3-377A98000B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386332"/>
            <a:ext cx="2297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Programa</a:t>
            </a:r>
            <a:r>
              <a:rPr spc="-45" dirty="0"/>
              <a:t> </a:t>
            </a:r>
            <a:r>
              <a:rPr spc="204" dirty="0"/>
              <a:t>BPSO</a:t>
            </a:r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A084627C-8FB3-2AF1-E34F-4E418EEAD62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99476" y="1315212"/>
            <a:ext cx="1801367" cy="600455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6FA06609-6DF1-D02C-BF82-427A16C415AE}"/>
              </a:ext>
            </a:extLst>
          </p:cNvPr>
          <p:cNvSpPr txBox="1"/>
          <p:nvPr/>
        </p:nvSpPr>
        <p:spPr>
          <a:xfrm>
            <a:off x="1348146" y="1948688"/>
            <a:ext cx="7660005" cy="2167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47065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Programa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centrado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implantación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guías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buenas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prácticas,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estructuradas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en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recomendaciones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basadas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en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evidencia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científica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ayudan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mejora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práctica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clínica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calidad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asistencial.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Actualmente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está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trabajando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implantación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3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guías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buenas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prácticas: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400">
              <a:latin typeface="Trebuchet MS"/>
              <a:cs typeface="Trebuchet MS"/>
            </a:endParaRPr>
          </a:p>
          <a:p>
            <a:pPr marL="560705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56070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Valoración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cuidado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adultos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riesgo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ideación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comportamiento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suicida</a:t>
            </a:r>
            <a:endParaRPr sz="1400">
              <a:latin typeface="Trebuchet MS"/>
              <a:cs typeface="Trebuchet MS"/>
            </a:endParaRPr>
          </a:p>
          <a:p>
            <a:pPr marL="560705" indent="-286385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56070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Integrar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intervenciones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relacionadas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consumo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tabaco en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práctica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diaria</a:t>
            </a:r>
            <a:endParaRPr sz="1400">
              <a:latin typeface="Trebuchet MS"/>
              <a:cs typeface="Trebuchet MS"/>
            </a:endParaRPr>
          </a:p>
          <a:p>
            <a:pPr marL="560705" indent="-286385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56070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Fomento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seguridad: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uso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contenciones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1F2FE446-556D-CFAE-30DE-CF53033B599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74507" y="3957828"/>
            <a:ext cx="1743455" cy="226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74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6">
            <a:extLst>
              <a:ext uri="{FF2B5EF4-FFF2-40B4-BE49-F238E27FC236}">
                <a16:creationId xmlns:a16="http://schemas.microsoft.com/office/drawing/2014/main" id="{03516C2D-9458-56A9-5E4F-5278CD89B6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03692" y="4005072"/>
            <a:ext cx="1626107" cy="2292095"/>
          </a:xfrm>
          <a:prstGeom prst="rect">
            <a:avLst/>
          </a:prstGeom>
        </p:spPr>
      </p:pic>
      <p:sp>
        <p:nvSpPr>
          <p:cNvPr id="4" name="object 4" descr="$PPTXTitle">
            <a:extLst>
              <a:ext uri="{FF2B5EF4-FFF2-40B4-BE49-F238E27FC236}">
                <a16:creationId xmlns:a16="http://schemas.microsoft.com/office/drawing/2014/main" id="{0B51B970-B9BA-8240-D149-802A2B4647C1}"/>
              </a:ext>
            </a:extLst>
          </p:cNvPr>
          <p:cNvSpPr txBox="1">
            <a:spLocks/>
          </p:cNvSpPr>
          <p:nvPr/>
        </p:nvSpPr>
        <p:spPr>
          <a:xfrm>
            <a:off x="1190374" y="1430177"/>
            <a:ext cx="1925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pc="35"/>
              <a:t>QualityRights</a:t>
            </a:r>
            <a:endParaRPr lang="es-ES" spc="35" dirty="0"/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9C26105E-B5CA-4EDE-EACE-C242F070916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43524" y="1303580"/>
            <a:ext cx="986275" cy="1170863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2CBF4FA8-58E3-72CD-0CFF-3F208EEF6393}"/>
              </a:ext>
            </a:extLst>
          </p:cNvPr>
          <p:cNvSpPr txBox="1"/>
          <p:nvPr/>
        </p:nvSpPr>
        <p:spPr>
          <a:xfrm>
            <a:off x="1329086" y="2128183"/>
            <a:ext cx="7339965" cy="2266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Iniciativa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Organización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Mundial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Salud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mejorar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calidad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atención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salud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mental.</a:t>
            </a:r>
            <a:endParaRPr sz="1400" dirty="0">
              <a:latin typeface="Trebuchet MS"/>
              <a:cs typeface="Trebuchet MS"/>
            </a:endParaRPr>
          </a:p>
          <a:p>
            <a:pPr marL="299085" marR="658495" indent="-287020">
              <a:lnSpc>
                <a:spcPct val="100000"/>
              </a:lnSpc>
              <a:spcBef>
                <a:spcPts val="835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Promueve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respeto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derechos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humanos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trastornos mentales.</a:t>
            </a:r>
            <a:endParaRPr sz="1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spcBef>
                <a:spcPts val="845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Busca</a:t>
            </a:r>
            <a:r>
              <a:rPr sz="1400" b="1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eliminar</a:t>
            </a:r>
            <a:r>
              <a:rPr sz="1400" b="1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prácticas</a:t>
            </a:r>
            <a:r>
              <a:rPr sz="1400" b="1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coercitivas</a:t>
            </a:r>
            <a:r>
              <a:rPr sz="1400" b="1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b="1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discriminación.</a:t>
            </a:r>
            <a:endParaRPr sz="1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Fomenta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servicios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centrados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persona,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inclusivos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basados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recuperación.</a:t>
            </a:r>
            <a:endParaRPr sz="1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Proporciona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herramientas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evaluación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transformación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servicios.</a:t>
            </a:r>
            <a:endParaRPr sz="1400" dirty="0">
              <a:latin typeface="Trebuchet MS"/>
              <a:cs typeface="Trebuchet MS"/>
            </a:endParaRPr>
          </a:p>
          <a:p>
            <a:pPr marL="299085" indent="-286385">
              <a:lnSpc>
                <a:spcPct val="100000"/>
              </a:lnSpc>
              <a:spcBef>
                <a:spcPts val="84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E-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training</a:t>
            </a:r>
            <a:r>
              <a:rPr sz="1400" spc="-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formativo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9060F77A-AE4E-7830-3155-F178D9452C3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9920" y="4543958"/>
            <a:ext cx="932997" cy="93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97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312A0-6FF2-5B31-DD9A-14AFEB3E8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CA4E8D19-D445-FE0F-6A77-282F4902D650}"/>
              </a:ext>
            </a:extLst>
          </p:cNvPr>
          <p:cNvSpPr/>
          <p:nvPr/>
        </p:nvSpPr>
        <p:spPr>
          <a:xfrm>
            <a:off x="772668" y="1208531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500"/>
                </a:lnTo>
                <a:close/>
              </a:path>
            </a:pathLst>
          </a:custGeom>
          <a:solidFill>
            <a:srgbClr val="7E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 descr="$PPTXTitle">
            <a:extLst>
              <a:ext uri="{FF2B5EF4-FFF2-40B4-BE49-F238E27FC236}">
                <a16:creationId xmlns:a16="http://schemas.microsoft.com/office/drawing/2014/main" id="{C28FD7D2-50FD-BA79-E15D-8E93603F2A3B}"/>
              </a:ext>
            </a:extLst>
          </p:cNvPr>
          <p:cNvSpPr txBox="1">
            <a:spLocks/>
          </p:cNvSpPr>
          <p:nvPr/>
        </p:nvSpPr>
        <p:spPr>
          <a:xfrm>
            <a:off x="2725879" y="2748574"/>
            <a:ext cx="411861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111250" marR="5080" indent="-1099185">
              <a:spcBef>
                <a:spcPts val="100"/>
              </a:spcBef>
            </a:pPr>
            <a:r>
              <a:rPr lang="es-ES" sz="3500" spc="105">
                <a:solidFill>
                  <a:srgbClr val="FFFFFF"/>
                </a:solidFill>
              </a:rPr>
              <a:t>Desescalada</a:t>
            </a:r>
            <a:r>
              <a:rPr lang="es-ES" sz="3500" spc="-100">
                <a:solidFill>
                  <a:srgbClr val="FFFFFF"/>
                </a:solidFill>
              </a:rPr>
              <a:t> </a:t>
            </a:r>
            <a:r>
              <a:rPr lang="es-ES" sz="3500" spc="-10">
                <a:solidFill>
                  <a:srgbClr val="FFFFFF"/>
                </a:solidFill>
              </a:rPr>
              <a:t>verbal: </a:t>
            </a:r>
            <a:r>
              <a:rPr lang="es-ES" sz="3500" spc="95">
                <a:solidFill>
                  <a:srgbClr val="FFFFFF"/>
                </a:solidFill>
              </a:rPr>
              <a:t>dominios</a:t>
            </a:r>
            <a:endParaRPr lang="es-ES" sz="3500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E59E86FE-6A9E-1E56-B22E-6338C56C5F8E}"/>
              </a:ext>
            </a:extLst>
          </p:cNvPr>
          <p:cNvSpPr txBox="1"/>
          <p:nvPr/>
        </p:nvSpPr>
        <p:spPr>
          <a:xfrm>
            <a:off x="9416264" y="5857747"/>
            <a:ext cx="12953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0" dirty="0">
                <a:solidFill>
                  <a:srgbClr val="FFFFFF"/>
                </a:solidFill>
                <a:latin typeface="Trebuchet MS"/>
                <a:cs typeface="Trebuchet MS"/>
              </a:rPr>
              <a:t>31</a:t>
            </a:r>
            <a:endParaRPr sz="9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5438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710041D1-E5CC-E0EC-3674-9BEBB1304BAD}"/>
              </a:ext>
            </a:extLst>
          </p:cNvPr>
          <p:cNvSpPr txBox="1">
            <a:spLocks/>
          </p:cNvSpPr>
          <p:nvPr/>
        </p:nvSpPr>
        <p:spPr>
          <a:xfrm>
            <a:off x="1149056" y="1343025"/>
            <a:ext cx="1563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pc="95" dirty="0">
                <a:solidFill>
                  <a:schemeClr val="accent3">
                    <a:lumMod val="75000"/>
                  </a:schemeClr>
                </a:solidFill>
              </a:rPr>
              <a:t>Conceptos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717303E-67CC-10D3-BDEB-76E34924A862}"/>
              </a:ext>
            </a:extLst>
          </p:cNvPr>
          <p:cNvSpPr txBox="1"/>
          <p:nvPr/>
        </p:nvSpPr>
        <p:spPr>
          <a:xfrm>
            <a:off x="1190750" y="2303954"/>
            <a:ext cx="7134859" cy="2799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Situación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crisis</a:t>
            </a:r>
            <a:endParaRPr sz="1400" dirty="0">
              <a:latin typeface="Trebuchet MS"/>
              <a:cs typeface="Trebuchet MS"/>
            </a:endParaRPr>
          </a:p>
          <a:p>
            <a:pPr marL="12700" marR="5715" algn="just">
              <a:lnSpc>
                <a:spcPct val="100000"/>
              </a:lnSpc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Situación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presenta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(incluso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6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individuos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sin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trastorno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psiquiátrico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subyacente)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consecuencia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estrés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vital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grave,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cuando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sobrepasan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los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recursos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psicológicos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individuo.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Urgencia</a:t>
            </a:r>
            <a:r>
              <a:rPr sz="1400" b="1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psiquiátrica</a:t>
            </a:r>
            <a:endParaRPr sz="1400" dirty="0">
              <a:latin typeface="Trebuchet MS"/>
              <a:cs typeface="Trebuchet MS"/>
            </a:endParaRPr>
          </a:p>
          <a:p>
            <a:pPr marL="12700" marR="5715">
              <a:lnSpc>
                <a:spcPct val="100000"/>
              </a:lnSpc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Perturbación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pensamiento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conducta,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pone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peligro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seguridad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de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demás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y que requiere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terapéutica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inmediata.</a:t>
            </a: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fundamental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evaluación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psiquiátrica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urgente de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identificar:</a:t>
            </a:r>
            <a:endParaRPr sz="14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000000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factores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precipitantes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necesidades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inmediatas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(integridad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4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y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otros), para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poder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intervenir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manera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adecuada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b="1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buen</a:t>
            </a:r>
            <a:r>
              <a:rPr sz="1400" b="1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manejo</a:t>
            </a:r>
            <a:r>
              <a:rPr sz="1400" b="1" spc="-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pronostica</a:t>
            </a:r>
            <a:r>
              <a:rPr sz="1400" b="1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b="1" spc="-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resolución</a:t>
            </a:r>
            <a:r>
              <a:rPr sz="1400" b="1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favorable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b="1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misma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4E145D33-24A4-2A41-22A7-7B49CD06A4F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6693" y="992378"/>
            <a:ext cx="1787651" cy="91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73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 descr="$PPTXTitle">
            <a:extLst>
              <a:ext uri="{FF2B5EF4-FFF2-40B4-BE49-F238E27FC236}">
                <a16:creationId xmlns:a16="http://schemas.microsoft.com/office/drawing/2014/main" id="{547996B6-7A80-12F3-B4D0-39D3CDC05EB8}"/>
              </a:ext>
            </a:extLst>
          </p:cNvPr>
          <p:cNvSpPr txBox="1">
            <a:spLocks/>
          </p:cNvSpPr>
          <p:nvPr/>
        </p:nvSpPr>
        <p:spPr>
          <a:xfrm>
            <a:off x="1003300" y="1114425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49580">
              <a:spcBef>
                <a:spcPts val="100"/>
              </a:spcBef>
            </a:pPr>
            <a:r>
              <a:rPr lang="es-ES" spc="240" dirty="0"/>
              <a:t>DESESCALADA</a:t>
            </a:r>
            <a:r>
              <a:rPr lang="es-ES" spc="-55" dirty="0"/>
              <a:t> </a:t>
            </a:r>
            <a:r>
              <a:rPr lang="es-ES" spc="180" dirty="0"/>
              <a:t>VERBAL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216718B5-07BF-E93C-FABE-7B762E8CF6EB}"/>
              </a:ext>
            </a:extLst>
          </p:cNvPr>
          <p:cNvSpPr txBox="1"/>
          <p:nvPr/>
        </p:nvSpPr>
        <p:spPr>
          <a:xfrm>
            <a:off x="1655606" y="2242015"/>
            <a:ext cx="6793230" cy="2927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9875" marR="5080" indent="-25781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Conjunto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técnicas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comunicación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verbal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utilizadas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calmar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 persona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agitada,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hostil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crisis,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evitando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violencia y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contención física.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7E7E7E"/>
              </a:buClr>
              <a:buFont typeface="Arial MT"/>
              <a:buChar char="•"/>
            </a:pP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buFont typeface="Arial MT"/>
              <a:buChar char="•"/>
              <a:tabLst>
                <a:tab pos="269875" algn="l"/>
              </a:tabLst>
            </a:pPr>
            <a:r>
              <a:rPr sz="1400" b="1" spc="55" dirty="0">
                <a:solidFill>
                  <a:srgbClr val="7E7E7E"/>
                </a:solidFill>
                <a:latin typeface="Trebuchet MS"/>
                <a:cs typeface="Trebuchet MS"/>
              </a:rPr>
              <a:t>OBJETIVOS</a:t>
            </a:r>
            <a:endParaRPr sz="1400" dirty="0">
              <a:latin typeface="Trebuchet MS"/>
              <a:cs typeface="Trebuchet MS"/>
            </a:endParaRPr>
          </a:p>
          <a:p>
            <a:pPr marL="567690" lvl="1" indent="-14859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567690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Garantizar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seguridad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paciente,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terceras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endParaRPr sz="1400" dirty="0">
              <a:latin typeface="Trebuchet MS"/>
              <a:cs typeface="Trebuchet MS"/>
            </a:endParaRPr>
          </a:p>
          <a:p>
            <a:pPr marL="567690" lvl="1" indent="-14859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56769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Desarrollar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habilidades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autocontrol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emocional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conductual</a:t>
            </a:r>
            <a:endParaRPr sz="1400" dirty="0">
              <a:latin typeface="Trebuchet MS"/>
              <a:cs typeface="Trebuchet MS"/>
            </a:endParaRPr>
          </a:p>
          <a:p>
            <a:pPr marL="567690" lvl="1" indent="-14859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56769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Evitar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uso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contenciones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medida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posible</a:t>
            </a:r>
            <a:endParaRPr sz="1400" dirty="0">
              <a:latin typeface="Trebuchet MS"/>
              <a:cs typeface="Trebuchet MS"/>
            </a:endParaRPr>
          </a:p>
          <a:p>
            <a:pPr marL="567690" lvl="1" indent="-148590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56769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Evitar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otras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medidas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coercitivas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puedan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incrementar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agitación</a:t>
            </a:r>
            <a:endParaRPr sz="1400" dirty="0">
              <a:latin typeface="Trebuchet MS"/>
              <a:cs typeface="Trebuchet MS"/>
            </a:endParaRPr>
          </a:p>
          <a:p>
            <a:pPr marL="567690" lvl="1" indent="-14859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56769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Establecer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alianza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terapéutica</a:t>
            </a:r>
            <a:endParaRPr sz="1400" dirty="0">
              <a:latin typeface="Trebuchet MS"/>
              <a:cs typeface="Trebuchet MS"/>
            </a:endParaRPr>
          </a:p>
          <a:p>
            <a:pPr marL="567690" marR="316865" lvl="1" indent="-14859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56896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Mejorar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cohesión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equipo,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el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intercambio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habilidades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apoyo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mutuo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entre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profesionales</a:t>
            </a:r>
            <a:endParaRPr sz="1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69525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 descr="$PPTXTitle">
            <a:extLst>
              <a:ext uri="{FF2B5EF4-FFF2-40B4-BE49-F238E27FC236}">
                <a16:creationId xmlns:a16="http://schemas.microsoft.com/office/drawing/2014/main" id="{F39A4FBD-3B02-4F55-C123-771F357157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FDB794A4-3BDB-AE3B-BFFE-8807872B7C5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4011" y="3186054"/>
            <a:ext cx="4194911" cy="263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12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9" descr="$PPTXTitle">
            <a:extLst>
              <a:ext uri="{FF2B5EF4-FFF2-40B4-BE49-F238E27FC236}">
                <a16:creationId xmlns:a16="http://schemas.microsoft.com/office/drawing/2014/main" id="{81903DBE-30F6-727B-78A0-6120FA192F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D72BA6B-95E1-BFC6-72AD-36DE5F84F1FA}"/>
              </a:ext>
            </a:extLst>
          </p:cNvPr>
          <p:cNvSpPr txBox="1"/>
          <p:nvPr/>
        </p:nvSpPr>
        <p:spPr>
          <a:xfrm>
            <a:off x="1823685" y="2350982"/>
            <a:ext cx="1077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indent="-25717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69875" algn="l"/>
              </a:tabLst>
            </a:pPr>
            <a:r>
              <a:rPr sz="1200" b="1" spc="-10" dirty="0">
                <a:solidFill>
                  <a:srgbClr val="8C0052"/>
                </a:solidFill>
                <a:latin typeface="Gadugi"/>
                <a:cs typeface="Gadugi"/>
              </a:rPr>
              <a:t>DOMINIOS</a:t>
            </a:r>
            <a:endParaRPr sz="1200">
              <a:latin typeface="Gadugi"/>
              <a:cs typeface="Gadugi"/>
            </a:endParaRPr>
          </a:p>
        </p:txBody>
      </p:sp>
      <p:grpSp>
        <p:nvGrpSpPr>
          <p:cNvPr id="7" name="object 5">
            <a:extLst>
              <a:ext uri="{FF2B5EF4-FFF2-40B4-BE49-F238E27FC236}">
                <a16:creationId xmlns:a16="http://schemas.microsoft.com/office/drawing/2014/main" id="{9631270E-81AA-81EF-813E-37BCE2A61115}"/>
              </a:ext>
            </a:extLst>
          </p:cNvPr>
          <p:cNvGrpSpPr/>
          <p:nvPr/>
        </p:nvGrpSpPr>
        <p:grpSpPr>
          <a:xfrm>
            <a:off x="2604516" y="2967227"/>
            <a:ext cx="2682240" cy="2089785"/>
            <a:chOff x="2604516" y="2967227"/>
            <a:chExt cx="2682240" cy="2089785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E70851BB-3B3F-2E7D-2FA2-88AA1ACF4F04}"/>
                </a:ext>
              </a:extLst>
            </p:cNvPr>
            <p:cNvSpPr/>
            <p:nvPr/>
          </p:nvSpPr>
          <p:spPr>
            <a:xfrm>
              <a:off x="2616708" y="2980943"/>
              <a:ext cx="2658110" cy="425450"/>
            </a:xfrm>
            <a:custGeom>
              <a:avLst/>
              <a:gdLst/>
              <a:ahLst/>
              <a:cxnLst/>
              <a:rect l="l" t="t" r="r" b="b"/>
              <a:pathLst>
                <a:path w="2658110" h="425450">
                  <a:moveTo>
                    <a:pt x="2657856" y="425196"/>
                  </a:moveTo>
                  <a:lnTo>
                    <a:pt x="0" y="425196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25196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57DC3287-1C7B-2BFF-F8BD-DABC7148B1E8}"/>
                </a:ext>
              </a:extLst>
            </p:cNvPr>
            <p:cNvSpPr/>
            <p:nvPr/>
          </p:nvSpPr>
          <p:spPr>
            <a:xfrm>
              <a:off x="2604516" y="2967227"/>
              <a:ext cx="2682240" cy="451484"/>
            </a:xfrm>
            <a:custGeom>
              <a:avLst/>
              <a:gdLst/>
              <a:ahLst/>
              <a:cxnLst/>
              <a:rect l="l" t="t" r="r" b="b"/>
              <a:pathLst>
                <a:path w="2682240" h="451485">
                  <a:moveTo>
                    <a:pt x="2676143" y="451103"/>
                  </a:moveTo>
                  <a:lnTo>
                    <a:pt x="6096" y="451103"/>
                  </a:lnTo>
                  <a:lnTo>
                    <a:pt x="0" y="446532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3716"/>
                  </a:lnTo>
                  <a:lnTo>
                    <a:pt x="25908" y="13716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26720"/>
                  </a:lnTo>
                  <a:lnTo>
                    <a:pt x="12192" y="426720"/>
                  </a:lnTo>
                  <a:lnTo>
                    <a:pt x="25908" y="438912"/>
                  </a:lnTo>
                  <a:lnTo>
                    <a:pt x="2682240" y="438912"/>
                  </a:lnTo>
                  <a:lnTo>
                    <a:pt x="2682240" y="446532"/>
                  </a:lnTo>
                  <a:lnTo>
                    <a:pt x="2676143" y="451103"/>
                  </a:lnTo>
                  <a:close/>
                </a:path>
                <a:path w="2682240" h="451485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3716"/>
                  </a:lnTo>
                  <a:lnTo>
                    <a:pt x="25908" y="25908"/>
                  </a:lnTo>
                  <a:close/>
                </a:path>
                <a:path w="2682240" h="451485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3716"/>
                  </a:lnTo>
                  <a:lnTo>
                    <a:pt x="2656332" y="13716"/>
                  </a:lnTo>
                  <a:lnTo>
                    <a:pt x="2656332" y="25908"/>
                  </a:lnTo>
                  <a:close/>
                </a:path>
                <a:path w="2682240" h="451485">
                  <a:moveTo>
                    <a:pt x="2656332" y="438912"/>
                  </a:moveTo>
                  <a:lnTo>
                    <a:pt x="2656332" y="13716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26720"/>
                  </a:lnTo>
                  <a:lnTo>
                    <a:pt x="2670048" y="426720"/>
                  </a:lnTo>
                  <a:lnTo>
                    <a:pt x="2656332" y="438912"/>
                  </a:lnTo>
                  <a:close/>
                </a:path>
                <a:path w="2682240" h="451485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3716"/>
                  </a:lnTo>
                  <a:lnTo>
                    <a:pt x="2682240" y="13716"/>
                  </a:lnTo>
                  <a:lnTo>
                    <a:pt x="2682240" y="25908"/>
                  </a:lnTo>
                  <a:close/>
                </a:path>
                <a:path w="2682240" h="451485">
                  <a:moveTo>
                    <a:pt x="25908" y="438912"/>
                  </a:moveTo>
                  <a:lnTo>
                    <a:pt x="12192" y="426720"/>
                  </a:lnTo>
                  <a:lnTo>
                    <a:pt x="25908" y="426720"/>
                  </a:lnTo>
                  <a:lnTo>
                    <a:pt x="25908" y="438912"/>
                  </a:lnTo>
                  <a:close/>
                </a:path>
                <a:path w="2682240" h="451485">
                  <a:moveTo>
                    <a:pt x="2656332" y="438912"/>
                  </a:moveTo>
                  <a:lnTo>
                    <a:pt x="25908" y="438912"/>
                  </a:lnTo>
                  <a:lnTo>
                    <a:pt x="25908" y="426720"/>
                  </a:lnTo>
                  <a:lnTo>
                    <a:pt x="2656332" y="426720"/>
                  </a:lnTo>
                  <a:lnTo>
                    <a:pt x="2656332" y="438912"/>
                  </a:lnTo>
                  <a:close/>
                </a:path>
                <a:path w="2682240" h="451485">
                  <a:moveTo>
                    <a:pt x="2682240" y="438912"/>
                  </a:moveTo>
                  <a:lnTo>
                    <a:pt x="2656332" y="438912"/>
                  </a:lnTo>
                  <a:lnTo>
                    <a:pt x="2670048" y="426720"/>
                  </a:lnTo>
                  <a:lnTo>
                    <a:pt x="2682240" y="426720"/>
                  </a:lnTo>
                  <a:lnTo>
                    <a:pt x="2682240" y="4389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35AA8E71-AE2B-F3EB-285F-2E937C0C605F}"/>
                </a:ext>
              </a:extLst>
            </p:cNvPr>
            <p:cNvSpPr/>
            <p:nvPr/>
          </p:nvSpPr>
          <p:spPr>
            <a:xfrm>
              <a:off x="2616708" y="3366516"/>
              <a:ext cx="2658110" cy="445134"/>
            </a:xfrm>
            <a:custGeom>
              <a:avLst/>
              <a:gdLst/>
              <a:ahLst/>
              <a:cxnLst/>
              <a:rect l="l" t="t" r="r" b="b"/>
              <a:pathLst>
                <a:path w="2658110" h="445135">
                  <a:moveTo>
                    <a:pt x="2657856" y="445008"/>
                  </a:moveTo>
                  <a:lnTo>
                    <a:pt x="0" y="445008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45008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02219F45-8323-0334-5B6B-28AE7EFFE003}"/>
                </a:ext>
              </a:extLst>
            </p:cNvPr>
            <p:cNvSpPr/>
            <p:nvPr/>
          </p:nvSpPr>
          <p:spPr>
            <a:xfrm>
              <a:off x="2604516" y="3354324"/>
              <a:ext cx="2682240" cy="469900"/>
            </a:xfrm>
            <a:custGeom>
              <a:avLst/>
              <a:gdLst/>
              <a:ahLst/>
              <a:cxnLst/>
              <a:rect l="l" t="t" r="r" b="b"/>
              <a:pathLst>
                <a:path w="2682240" h="469900">
                  <a:moveTo>
                    <a:pt x="2676143" y="469392"/>
                  </a:moveTo>
                  <a:lnTo>
                    <a:pt x="6096" y="469392"/>
                  </a:lnTo>
                  <a:lnTo>
                    <a:pt x="0" y="463296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2192"/>
                  </a:ln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43484"/>
                  </a:lnTo>
                  <a:lnTo>
                    <a:pt x="12192" y="443484"/>
                  </a:lnTo>
                  <a:lnTo>
                    <a:pt x="25908" y="457200"/>
                  </a:lnTo>
                  <a:lnTo>
                    <a:pt x="2682240" y="457200"/>
                  </a:lnTo>
                  <a:lnTo>
                    <a:pt x="2682240" y="463296"/>
                  </a:lnTo>
                  <a:lnTo>
                    <a:pt x="2676143" y="469392"/>
                  </a:lnTo>
                  <a:close/>
                </a:path>
                <a:path w="2682240" h="469900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close/>
                </a:path>
                <a:path w="2682240" h="469900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2192"/>
                  </a:lnTo>
                  <a:lnTo>
                    <a:pt x="2656332" y="12192"/>
                  </a:lnTo>
                  <a:lnTo>
                    <a:pt x="2656332" y="25908"/>
                  </a:lnTo>
                  <a:close/>
                </a:path>
                <a:path w="2682240" h="469900">
                  <a:moveTo>
                    <a:pt x="2656332" y="457200"/>
                  </a:moveTo>
                  <a:lnTo>
                    <a:pt x="2656332" y="12192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43484"/>
                  </a:lnTo>
                  <a:lnTo>
                    <a:pt x="2670048" y="443484"/>
                  </a:lnTo>
                  <a:lnTo>
                    <a:pt x="2656332" y="457200"/>
                  </a:lnTo>
                  <a:close/>
                </a:path>
                <a:path w="2682240" h="469900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2192"/>
                  </a:lnTo>
                  <a:lnTo>
                    <a:pt x="2682240" y="12192"/>
                  </a:lnTo>
                  <a:lnTo>
                    <a:pt x="2682240" y="25908"/>
                  </a:lnTo>
                  <a:close/>
                </a:path>
                <a:path w="2682240" h="469900">
                  <a:moveTo>
                    <a:pt x="25908" y="457200"/>
                  </a:moveTo>
                  <a:lnTo>
                    <a:pt x="12192" y="443484"/>
                  </a:lnTo>
                  <a:lnTo>
                    <a:pt x="25908" y="443484"/>
                  </a:lnTo>
                  <a:lnTo>
                    <a:pt x="25908" y="457200"/>
                  </a:lnTo>
                  <a:close/>
                </a:path>
                <a:path w="2682240" h="469900">
                  <a:moveTo>
                    <a:pt x="2656332" y="457200"/>
                  </a:moveTo>
                  <a:lnTo>
                    <a:pt x="25908" y="457200"/>
                  </a:lnTo>
                  <a:lnTo>
                    <a:pt x="25908" y="443484"/>
                  </a:lnTo>
                  <a:lnTo>
                    <a:pt x="2656332" y="443484"/>
                  </a:lnTo>
                  <a:lnTo>
                    <a:pt x="2656332" y="457200"/>
                  </a:lnTo>
                  <a:close/>
                </a:path>
                <a:path w="2682240" h="469900">
                  <a:moveTo>
                    <a:pt x="2682240" y="457200"/>
                  </a:moveTo>
                  <a:lnTo>
                    <a:pt x="2656332" y="457200"/>
                  </a:lnTo>
                  <a:lnTo>
                    <a:pt x="2670048" y="443484"/>
                  </a:lnTo>
                  <a:lnTo>
                    <a:pt x="2682240" y="443484"/>
                  </a:lnTo>
                  <a:lnTo>
                    <a:pt x="2682240" y="457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79496A40-41AF-3890-D9E2-9F27369EF8D3}"/>
                </a:ext>
              </a:extLst>
            </p:cNvPr>
            <p:cNvSpPr/>
            <p:nvPr/>
          </p:nvSpPr>
          <p:spPr>
            <a:xfrm>
              <a:off x="2616708" y="3790188"/>
              <a:ext cx="2658110" cy="396240"/>
            </a:xfrm>
            <a:custGeom>
              <a:avLst/>
              <a:gdLst/>
              <a:ahLst/>
              <a:cxnLst/>
              <a:rect l="l" t="t" r="r" b="b"/>
              <a:pathLst>
                <a:path w="2658110" h="396239">
                  <a:moveTo>
                    <a:pt x="2657856" y="396239"/>
                  </a:moveTo>
                  <a:lnTo>
                    <a:pt x="0" y="396239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396239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6573A484-F4D0-B05B-2582-F1DF4AA59247}"/>
                </a:ext>
              </a:extLst>
            </p:cNvPr>
            <p:cNvSpPr/>
            <p:nvPr/>
          </p:nvSpPr>
          <p:spPr>
            <a:xfrm>
              <a:off x="2604516" y="3776472"/>
              <a:ext cx="2682240" cy="424180"/>
            </a:xfrm>
            <a:custGeom>
              <a:avLst/>
              <a:gdLst/>
              <a:ahLst/>
              <a:cxnLst/>
              <a:rect l="l" t="t" r="r" b="b"/>
              <a:pathLst>
                <a:path w="2682240" h="424179">
                  <a:moveTo>
                    <a:pt x="2676143" y="423672"/>
                  </a:moveTo>
                  <a:lnTo>
                    <a:pt x="6096" y="423672"/>
                  </a:lnTo>
                  <a:lnTo>
                    <a:pt x="0" y="417576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3716"/>
                  </a:lnTo>
                  <a:lnTo>
                    <a:pt x="25908" y="13716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397764"/>
                  </a:lnTo>
                  <a:lnTo>
                    <a:pt x="12192" y="397764"/>
                  </a:lnTo>
                  <a:lnTo>
                    <a:pt x="25908" y="409955"/>
                  </a:lnTo>
                  <a:lnTo>
                    <a:pt x="2682240" y="409955"/>
                  </a:lnTo>
                  <a:lnTo>
                    <a:pt x="2682240" y="417576"/>
                  </a:lnTo>
                  <a:lnTo>
                    <a:pt x="2676143" y="423672"/>
                  </a:lnTo>
                  <a:close/>
                </a:path>
                <a:path w="2682240" h="424179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3716"/>
                  </a:lnTo>
                  <a:lnTo>
                    <a:pt x="25908" y="25908"/>
                  </a:lnTo>
                  <a:close/>
                </a:path>
                <a:path w="2682240" h="424179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3716"/>
                  </a:lnTo>
                  <a:lnTo>
                    <a:pt x="2656332" y="13716"/>
                  </a:lnTo>
                  <a:lnTo>
                    <a:pt x="2656332" y="25908"/>
                  </a:lnTo>
                  <a:close/>
                </a:path>
                <a:path w="2682240" h="424179">
                  <a:moveTo>
                    <a:pt x="2656332" y="409955"/>
                  </a:moveTo>
                  <a:lnTo>
                    <a:pt x="2656332" y="13716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397764"/>
                  </a:lnTo>
                  <a:lnTo>
                    <a:pt x="2670048" y="397764"/>
                  </a:lnTo>
                  <a:lnTo>
                    <a:pt x="2656332" y="409955"/>
                  </a:lnTo>
                  <a:close/>
                </a:path>
                <a:path w="2682240" h="424179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3716"/>
                  </a:lnTo>
                  <a:lnTo>
                    <a:pt x="2682240" y="13716"/>
                  </a:lnTo>
                  <a:lnTo>
                    <a:pt x="2682240" y="25908"/>
                  </a:lnTo>
                  <a:close/>
                </a:path>
                <a:path w="2682240" h="424179">
                  <a:moveTo>
                    <a:pt x="25908" y="409955"/>
                  </a:moveTo>
                  <a:lnTo>
                    <a:pt x="12192" y="397764"/>
                  </a:lnTo>
                  <a:lnTo>
                    <a:pt x="25908" y="397764"/>
                  </a:lnTo>
                  <a:lnTo>
                    <a:pt x="25908" y="409955"/>
                  </a:lnTo>
                  <a:close/>
                </a:path>
                <a:path w="2682240" h="424179">
                  <a:moveTo>
                    <a:pt x="2656332" y="409955"/>
                  </a:moveTo>
                  <a:lnTo>
                    <a:pt x="25908" y="409955"/>
                  </a:lnTo>
                  <a:lnTo>
                    <a:pt x="25908" y="397764"/>
                  </a:lnTo>
                  <a:lnTo>
                    <a:pt x="2656332" y="397764"/>
                  </a:lnTo>
                  <a:lnTo>
                    <a:pt x="2656332" y="409955"/>
                  </a:lnTo>
                  <a:close/>
                </a:path>
                <a:path w="2682240" h="424179">
                  <a:moveTo>
                    <a:pt x="2682240" y="409955"/>
                  </a:moveTo>
                  <a:lnTo>
                    <a:pt x="2656332" y="409955"/>
                  </a:lnTo>
                  <a:lnTo>
                    <a:pt x="2670048" y="397764"/>
                  </a:lnTo>
                  <a:lnTo>
                    <a:pt x="2682240" y="397764"/>
                  </a:lnTo>
                  <a:lnTo>
                    <a:pt x="2682240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60351ACC-2002-DD6D-A093-6BE3FF16ECC8}"/>
                </a:ext>
              </a:extLst>
            </p:cNvPr>
            <p:cNvSpPr/>
            <p:nvPr/>
          </p:nvSpPr>
          <p:spPr>
            <a:xfrm>
              <a:off x="2616708" y="4204716"/>
              <a:ext cx="2658110" cy="451484"/>
            </a:xfrm>
            <a:custGeom>
              <a:avLst/>
              <a:gdLst/>
              <a:ahLst/>
              <a:cxnLst/>
              <a:rect l="l" t="t" r="r" b="b"/>
              <a:pathLst>
                <a:path w="2658110" h="451485">
                  <a:moveTo>
                    <a:pt x="2657856" y="451103"/>
                  </a:moveTo>
                  <a:lnTo>
                    <a:pt x="0" y="451103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51103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A8A536E4-D2B1-0AA5-6BD2-54F6C55159E5}"/>
                </a:ext>
              </a:extLst>
            </p:cNvPr>
            <p:cNvSpPr/>
            <p:nvPr/>
          </p:nvSpPr>
          <p:spPr>
            <a:xfrm>
              <a:off x="2604516" y="4191000"/>
              <a:ext cx="2682240" cy="477520"/>
            </a:xfrm>
            <a:custGeom>
              <a:avLst/>
              <a:gdLst/>
              <a:ahLst/>
              <a:cxnLst/>
              <a:rect l="l" t="t" r="r" b="b"/>
              <a:pathLst>
                <a:path w="2682240" h="477520">
                  <a:moveTo>
                    <a:pt x="2676143" y="477012"/>
                  </a:moveTo>
                  <a:lnTo>
                    <a:pt x="6096" y="477012"/>
                  </a:lnTo>
                  <a:lnTo>
                    <a:pt x="0" y="470916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3716"/>
                  </a:lnTo>
                  <a:lnTo>
                    <a:pt x="25908" y="13716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51103"/>
                  </a:lnTo>
                  <a:lnTo>
                    <a:pt x="12192" y="451103"/>
                  </a:lnTo>
                  <a:lnTo>
                    <a:pt x="25908" y="464820"/>
                  </a:lnTo>
                  <a:lnTo>
                    <a:pt x="2682240" y="464820"/>
                  </a:lnTo>
                  <a:lnTo>
                    <a:pt x="2682240" y="470916"/>
                  </a:lnTo>
                  <a:lnTo>
                    <a:pt x="2676143" y="477012"/>
                  </a:lnTo>
                  <a:close/>
                </a:path>
                <a:path w="2682240" h="477520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3716"/>
                  </a:lnTo>
                  <a:lnTo>
                    <a:pt x="25908" y="25908"/>
                  </a:lnTo>
                  <a:close/>
                </a:path>
                <a:path w="2682240" h="477520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3716"/>
                  </a:lnTo>
                  <a:lnTo>
                    <a:pt x="2656332" y="13716"/>
                  </a:lnTo>
                  <a:lnTo>
                    <a:pt x="2656332" y="25908"/>
                  </a:lnTo>
                  <a:close/>
                </a:path>
                <a:path w="2682240" h="477520">
                  <a:moveTo>
                    <a:pt x="2656332" y="464820"/>
                  </a:moveTo>
                  <a:lnTo>
                    <a:pt x="2656332" y="13716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51103"/>
                  </a:lnTo>
                  <a:lnTo>
                    <a:pt x="2670048" y="451103"/>
                  </a:lnTo>
                  <a:lnTo>
                    <a:pt x="2656332" y="464820"/>
                  </a:lnTo>
                  <a:close/>
                </a:path>
                <a:path w="2682240" h="477520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3716"/>
                  </a:lnTo>
                  <a:lnTo>
                    <a:pt x="2682240" y="13716"/>
                  </a:lnTo>
                  <a:lnTo>
                    <a:pt x="2682240" y="25908"/>
                  </a:lnTo>
                  <a:close/>
                </a:path>
                <a:path w="2682240" h="477520">
                  <a:moveTo>
                    <a:pt x="25908" y="464820"/>
                  </a:moveTo>
                  <a:lnTo>
                    <a:pt x="12192" y="451103"/>
                  </a:lnTo>
                  <a:lnTo>
                    <a:pt x="25908" y="451103"/>
                  </a:lnTo>
                  <a:lnTo>
                    <a:pt x="25908" y="464820"/>
                  </a:lnTo>
                  <a:close/>
                </a:path>
                <a:path w="2682240" h="477520">
                  <a:moveTo>
                    <a:pt x="2656332" y="464820"/>
                  </a:moveTo>
                  <a:lnTo>
                    <a:pt x="25908" y="464820"/>
                  </a:lnTo>
                  <a:lnTo>
                    <a:pt x="25908" y="451103"/>
                  </a:lnTo>
                  <a:lnTo>
                    <a:pt x="2656332" y="451103"/>
                  </a:lnTo>
                  <a:lnTo>
                    <a:pt x="2656332" y="464820"/>
                  </a:lnTo>
                  <a:close/>
                </a:path>
                <a:path w="2682240" h="477520">
                  <a:moveTo>
                    <a:pt x="2682240" y="464820"/>
                  </a:moveTo>
                  <a:lnTo>
                    <a:pt x="2656332" y="464820"/>
                  </a:lnTo>
                  <a:lnTo>
                    <a:pt x="2670048" y="451103"/>
                  </a:lnTo>
                  <a:lnTo>
                    <a:pt x="2682240" y="451103"/>
                  </a:lnTo>
                  <a:lnTo>
                    <a:pt x="2682240" y="4648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19B0BC02-2C91-AB7B-F26C-9C1F653EA32B}"/>
                </a:ext>
              </a:extLst>
            </p:cNvPr>
            <p:cNvSpPr/>
            <p:nvPr/>
          </p:nvSpPr>
          <p:spPr>
            <a:xfrm>
              <a:off x="2616708" y="4625340"/>
              <a:ext cx="2658110" cy="419100"/>
            </a:xfrm>
            <a:custGeom>
              <a:avLst/>
              <a:gdLst/>
              <a:ahLst/>
              <a:cxnLst/>
              <a:rect l="l" t="t" r="r" b="b"/>
              <a:pathLst>
                <a:path w="2658110" h="419100">
                  <a:moveTo>
                    <a:pt x="2657856" y="419099"/>
                  </a:moveTo>
                  <a:lnTo>
                    <a:pt x="0" y="419099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19099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6E55232B-6DEC-F137-4D7D-E3F15A3C833E}"/>
                </a:ext>
              </a:extLst>
            </p:cNvPr>
            <p:cNvSpPr/>
            <p:nvPr/>
          </p:nvSpPr>
          <p:spPr>
            <a:xfrm>
              <a:off x="2604516" y="4613148"/>
              <a:ext cx="2682240" cy="443865"/>
            </a:xfrm>
            <a:custGeom>
              <a:avLst/>
              <a:gdLst/>
              <a:ahLst/>
              <a:cxnLst/>
              <a:rect l="l" t="t" r="r" b="b"/>
              <a:pathLst>
                <a:path w="2682240" h="443864">
                  <a:moveTo>
                    <a:pt x="2676143" y="443484"/>
                  </a:moveTo>
                  <a:lnTo>
                    <a:pt x="6096" y="443484"/>
                  </a:lnTo>
                  <a:lnTo>
                    <a:pt x="0" y="438912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2192"/>
                  </a:ln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19100"/>
                  </a:lnTo>
                  <a:lnTo>
                    <a:pt x="12192" y="419100"/>
                  </a:lnTo>
                  <a:lnTo>
                    <a:pt x="25908" y="431292"/>
                  </a:lnTo>
                  <a:lnTo>
                    <a:pt x="2682240" y="431292"/>
                  </a:lnTo>
                  <a:lnTo>
                    <a:pt x="2682240" y="438912"/>
                  </a:lnTo>
                  <a:lnTo>
                    <a:pt x="2676143" y="443484"/>
                  </a:lnTo>
                  <a:close/>
                </a:path>
                <a:path w="2682240" h="443864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close/>
                </a:path>
                <a:path w="2682240" h="443864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2192"/>
                  </a:lnTo>
                  <a:lnTo>
                    <a:pt x="2656332" y="12192"/>
                  </a:lnTo>
                  <a:lnTo>
                    <a:pt x="2656332" y="25908"/>
                  </a:lnTo>
                  <a:close/>
                </a:path>
                <a:path w="2682240" h="443864">
                  <a:moveTo>
                    <a:pt x="2656332" y="431292"/>
                  </a:moveTo>
                  <a:lnTo>
                    <a:pt x="2656332" y="12192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19100"/>
                  </a:lnTo>
                  <a:lnTo>
                    <a:pt x="2670048" y="419100"/>
                  </a:lnTo>
                  <a:lnTo>
                    <a:pt x="2656332" y="431292"/>
                  </a:lnTo>
                  <a:close/>
                </a:path>
                <a:path w="2682240" h="443864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2192"/>
                  </a:lnTo>
                  <a:lnTo>
                    <a:pt x="2682240" y="12192"/>
                  </a:lnTo>
                  <a:lnTo>
                    <a:pt x="2682240" y="25908"/>
                  </a:lnTo>
                  <a:close/>
                </a:path>
                <a:path w="2682240" h="443864">
                  <a:moveTo>
                    <a:pt x="25908" y="431292"/>
                  </a:moveTo>
                  <a:lnTo>
                    <a:pt x="12192" y="419100"/>
                  </a:lnTo>
                  <a:lnTo>
                    <a:pt x="25908" y="419100"/>
                  </a:lnTo>
                  <a:lnTo>
                    <a:pt x="25908" y="431292"/>
                  </a:lnTo>
                  <a:close/>
                </a:path>
                <a:path w="2682240" h="443864">
                  <a:moveTo>
                    <a:pt x="2656332" y="431292"/>
                  </a:moveTo>
                  <a:lnTo>
                    <a:pt x="25908" y="431292"/>
                  </a:lnTo>
                  <a:lnTo>
                    <a:pt x="25908" y="419100"/>
                  </a:lnTo>
                  <a:lnTo>
                    <a:pt x="2656332" y="419100"/>
                  </a:lnTo>
                  <a:lnTo>
                    <a:pt x="2656332" y="431292"/>
                  </a:lnTo>
                  <a:close/>
                </a:path>
                <a:path w="2682240" h="443864">
                  <a:moveTo>
                    <a:pt x="2682240" y="431292"/>
                  </a:moveTo>
                  <a:lnTo>
                    <a:pt x="2656332" y="431292"/>
                  </a:lnTo>
                  <a:lnTo>
                    <a:pt x="2670048" y="419100"/>
                  </a:lnTo>
                  <a:lnTo>
                    <a:pt x="2682240" y="419100"/>
                  </a:lnTo>
                  <a:lnTo>
                    <a:pt x="2682240" y="4312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6">
            <a:extLst>
              <a:ext uri="{FF2B5EF4-FFF2-40B4-BE49-F238E27FC236}">
                <a16:creationId xmlns:a16="http://schemas.microsoft.com/office/drawing/2014/main" id="{C3A32875-4225-E6EA-0A9A-673293CAEBED}"/>
              </a:ext>
            </a:extLst>
          </p:cNvPr>
          <p:cNvSpPr txBox="1"/>
          <p:nvPr/>
        </p:nvSpPr>
        <p:spPr>
          <a:xfrm>
            <a:off x="2820381" y="3053628"/>
            <a:ext cx="2251075" cy="1880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Respetar</a:t>
            </a:r>
            <a:r>
              <a:rPr sz="1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espacio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personal</a:t>
            </a:r>
            <a:endParaRPr sz="1400">
              <a:latin typeface="Calibri"/>
              <a:cs typeface="Calibri"/>
            </a:endParaRPr>
          </a:p>
          <a:p>
            <a:pPr marL="173990" marR="166370" indent="-1905" algn="ctr">
              <a:lnSpc>
                <a:spcPts val="3140"/>
              </a:lnSpc>
              <a:spcBef>
                <a:spcPts val="31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ser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provocador Establecer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contacto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verbal</a:t>
            </a:r>
            <a:endParaRPr sz="1400">
              <a:latin typeface="Calibri"/>
              <a:cs typeface="Calibri"/>
            </a:endParaRPr>
          </a:p>
          <a:p>
            <a:pPr marL="12700" marR="5080" indent="705485">
              <a:lnSpc>
                <a:spcPts val="319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Ser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conciso Identificar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deseos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emociones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7">
            <a:extLst>
              <a:ext uri="{FF2B5EF4-FFF2-40B4-BE49-F238E27FC236}">
                <a16:creationId xmlns:a16="http://schemas.microsoft.com/office/drawing/2014/main" id="{DE449E3C-9ACC-93CC-A722-8E92AB2DE88A}"/>
              </a:ext>
            </a:extLst>
          </p:cNvPr>
          <p:cNvGrpSpPr/>
          <p:nvPr/>
        </p:nvGrpSpPr>
        <p:grpSpPr>
          <a:xfrm>
            <a:off x="5492496" y="2967227"/>
            <a:ext cx="2682240" cy="2075814"/>
            <a:chOff x="5492496" y="2967227"/>
            <a:chExt cx="2682240" cy="2075814"/>
          </a:xfrm>
        </p:grpSpPr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F1AB3588-7E13-A2AE-F7ED-16247D38DD5F}"/>
                </a:ext>
              </a:extLst>
            </p:cNvPr>
            <p:cNvSpPr/>
            <p:nvPr/>
          </p:nvSpPr>
          <p:spPr>
            <a:xfrm>
              <a:off x="5504687" y="2980943"/>
              <a:ext cx="2658110" cy="425450"/>
            </a:xfrm>
            <a:custGeom>
              <a:avLst/>
              <a:gdLst/>
              <a:ahLst/>
              <a:cxnLst/>
              <a:rect l="l" t="t" r="r" b="b"/>
              <a:pathLst>
                <a:path w="2658109" h="425450">
                  <a:moveTo>
                    <a:pt x="2657856" y="425196"/>
                  </a:moveTo>
                  <a:lnTo>
                    <a:pt x="0" y="425196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25196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261EE97F-3C56-628D-850C-BE56815F3B4F}"/>
                </a:ext>
              </a:extLst>
            </p:cNvPr>
            <p:cNvSpPr/>
            <p:nvPr/>
          </p:nvSpPr>
          <p:spPr>
            <a:xfrm>
              <a:off x="5492496" y="2967227"/>
              <a:ext cx="2682240" cy="451484"/>
            </a:xfrm>
            <a:custGeom>
              <a:avLst/>
              <a:gdLst/>
              <a:ahLst/>
              <a:cxnLst/>
              <a:rect l="l" t="t" r="r" b="b"/>
              <a:pathLst>
                <a:path w="2682240" h="451485">
                  <a:moveTo>
                    <a:pt x="2676143" y="451103"/>
                  </a:moveTo>
                  <a:lnTo>
                    <a:pt x="6096" y="451103"/>
                  </a:lnTo>
                  <a:lnTo>
                    <a:pt x="0" y="446532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3716"/>
                  </a:lnTo>
                  <a:lnTo>
                    <a:pt x="25908" y="13716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26720"/>
                  </a:lnTo>
                  <a:lnTo>
                    <a:pt x="12192" y="426720"/>
                  </a:lnTo>
                  <a:lnTo>
                    <a:pt x="25908" y="438912"/>
                  </a:lnTo>
                  <a:lnTo>
                    <a:pt x="2682240" y="438912"/>
                  </a:lnTo>
                  <a:lnTo>
                    <a:pt x="2682240" y="446532"/>
                  </a:lnTo>
                  <a:lnTo>
                    <a:pt x="2676143" y="451103"/>
                  </a:lnTo>
                  <a:close/>
                </a:path>
                <a:path w="2682240" h="451485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3716"/>
                  </a:lnTo>
                  <a:lnTo>
                    <a:pt x="25908" y="25908"/>
                  </a:lnTo>
                  <a:close/>
                </a:path>
                <a:path w="2682240" h="451485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3716"/>
                  </a:lnTo>
                  <a:lnTo>
                    <a:pt x="2656332" y="13716"/>
                  </a:lnTo>
                  <a:lnTo>
                    <a:pt x="2656332" y="25908"/>
                  </a:lnTo>
                  <a:close/>
                </a:path>
                <a:path w="2682240" h="451485">
                  <a:moveTo>
                    <a:pt x="2656332" y="438912"/>
                  </a:moveTo>
                  <a:lnTo>
                    <a:pt x="2656332" y="13716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26720"/>
                  </a:lnTo>
                  <a:lnTo>
                    <a:pt x="2670048" y="426720"/>
                  </a:lnTo>
                  <a:lnTo>
                    <a:pt x="2656332" y="438912"/>
                  </a:lnTo>
                  <a:close/>
                </a:path>
                <a:path w="2682240" h="451485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3716"/>
                  </a:lnTo>
                  <a:lnTo>
                    <a:pt x="2682240" y="13716"/>
                  </a:lnTo>
                  <a:lnTo>
                    <a:pt x="2682240" y="25908"/>
                  </a:lnTo>
                  <a:close/>
                </a:path>
                <a:path w="2682240" h="451485">
                  <a:moveTo>
                    <a:pt x="25908" y="438912"/>
                  </a:moveTo>
                  <a:lnTo>
                    <a:pt x="12192" y="426720"/>
                  </a:lnTo>
                  <a:lnTo>
                    <a:pt x="25908" y="426720"/>
                  </a:lnTo>
                  <a:lnTo>
                    <a:pt x="25908" y="438912"/>
                  </a:lnTo>
                  <a:close/>
                </a:path>
                <a:path w="2682240" h="451485">
                  <a:moveTo>
                    <a:pt x="2656332" y="438912"/>
                  </a:moveTo>
                  <a:lnTo>
                    <a:pt x="25908" y="438912"/>
                  </a:lnTo>
                  <a:lnTo>
                    <a:pt x="25908" y="426720"/>
                  </a:lnTo>
                  <a:lnTo>
                    <a:pt x="2656332" y="426720"/>
                  </a:lnTo>
                  <a:lnTo>
                    <a:pt x="2656332" y="438912"/>
                  </a:lnTo>
                  <a:close/>
                </a:path>
                <a:path w="2682240" h="451485">
                  <a:moveTo>
                    <a:pt x="2682240" y="438912"/>
                  </a:moveTo>
                  <a:lnTo>
                    <a:pt x="2656332" y="438912"/>
                  </a:lnTo>
                  <a:lnTo>
                    <a:pt x="2670048" y="426720"/>
                  </a:lnTo>
                  <a:lnTo>
                    <a:pt x="2682240" y="426720"/>
                  </a:lnTo>
                  <a:lnTo>
                    <a:pt x="2682240" y="4389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658721E9-4A02-83B9-6FDB-C1DF615F2E2E}"/>
                </a:ext>
              </a:extLst>
            </p:cNvPr>
            <p:cNvSpPr/>
            <p:nvPr/>
          </p:nvSpPr>
          <p:spPr>
            <a:xfrm>
              <a:off x="5504687" y="3366516"/>
              <a:ext cx="2658110" cy="445134"/>
            </a:xfrm>
            <a:custGeom>
              <a:avLst/>
              <a:gdLst/>
              <a:ahLst/>
              <a:cxnLst/>
              <a:rect l="l" t="t" r="r" b="b"/>
              <a:pathLst>
                <a:path w="2658109" h="445135">
                  <a:moveTo>
                    <a:pt x="2657856" y="445008"/>
                  </a:moveTo>
                  <a:lnTo>
                    <a:pt x="0" y="445008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45008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9DA627F7-009A-6C6C-C7A1-0111FD735208}"/>
                </a:ext>
              </a:extLst>
            </p:cNvPr>
            <p:cNvSpPr/>
            <p:nvPr/>
          </p:nvSpPr>
          <p:spPr>
            <a:xfrm>
              <a:off x="5492496" y="3354324"/>
              <a:ext cx="2682240" cy="469900"/>
            </a:xfrm>
            <a:custGeom>
              <a:avLst/>
              <a:gdLst/>
              <a:ahLst/>
              <a:cxnLst/>
              <a:rect l="l" t="t" r="r" b="b"/>
              <a:pathLst>
                <a:path w="2682240" h="469900">
                  <a:moveTo>
                    <a:pt x="2676143" y="469392"/>
                  </a:moveTo>
                  <a:lnTo>
                    <a:pt x="6096" y="469392"/>
                  </a:lnTo>
                  <a:lnTo>
                    <a:pt x="0" y="463296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2192"/>
                  </a:ln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43484"/>
                  </a:lnTo>
                  <a:lnTo>
                    <a:pt x="12192" y="443484"/>
                  </a:lnTo>
                  <a:lnTo>
                    <a:pt x="25908" y="457200"/>
                  </a:lnTo>
                  <a:lnTo>
                    <a:pt x="2682240" y="457200"/>
                  </a:lnTo>
                  <a:lnTo>
                    <a:pt x="2682240" y="463296"/>
                  </a:lnTo>
                  <a:lnTo>
                    <a:pt x="2676143" y="469392"/>
                  </a:lnTo>
                  <a:close/>
                </a:path>
                <a:path w="2682240" h="469900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close/>
                </a:path>
                <a:path w="2682240" h="469900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2192"/>
                  </a:lnTo>
                  <a:lnTo>
                    <a:pt x="2656332" y="12192"/>
                  </a:lnTo>
                  <a:lnTo>
                    <a:pt x="2656332" y="25908"/>
                  </a:lnTo>
                  <a:close/>
                </a:path>
                <a:path w="2682240" h="469900">
                  <a:moveTo>
                    <a:pt x="2656332" y="457200"/>
                  </a:moveTo>
                  <a:lnTo>
                    <a:pt x="2656332" y="12192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43484"/>
                  </a:lnTo>
                  <a:lnTo>
                    <a:pt x="2670048" y="443484"/>
                  </a:lnTo>
                  <a:lnTo>
                    <a:pt x="2656332" y="457200"/>
                  </a:lnTo>
                  <a:close/>
                </a:path>
                <a:path w="2682240" h="469900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2192"/>
                  </a:lnTo>
                  <a:lnTo>
                    <a:pt x="2682240" y="12192"/>
                  </a:lnTo>
                  <a:lnTo>
                    <a:pt x="2682240" y="25908"/>
                  </a:lnTo>
                  <a:close/>
                </a:path>
                <a:path w="2682240" h="469900">
                  <a:moveTo>
                    <a:pt x="25908" y="457200"/>
                  </a:moveTo>
                  <a:lnTo>
                    <a:pt x="12192" y="443484"/>
                  </a:lnTo>
                  <a:lnTo>
                    <a:pt x="25908" y="443484"/>
                  </a:lnTo>
                  <a:lnTo>
                    <a:pt x="25908" y="457200"/>
                  </a:lnTo>
                  <a:close/>
                </a:path>
                <a:path w="2682240" h="469900">
                  <a:moveTo>
                    <a:pt x="2656332" y="457200"/>
                  </a:moveTo>
                  <a:lnTo>
                    <a:pt x="25908" y="457200"/>
                  </a:lnTo>
                  <a:lnTo>
                    <a:pt x="25908" y="443484"/>
                  </a:lnTo>
                  <a:lnTo>
                    <a:pt x="2656332" y="443484"/>
                  </a:lnTo>
                  <a:lnTo>
                    <a:pt x="2656332" y="457200"/>
                  </a:lnTo>
                  <a:close/>
                </a:path>
                <a:path w="2682240" h="469900">
                  <a:moveTo>
                    <a:pt x="2682240" y="457200"/>
                  </a:moveTo>
                  <a:lnTo>
                    <a:pt x="2656332" y="457200"/>
                  </a:lnTo>
                  <a:lnTo>
                    <a:pt x="2670048" y="443484"/>
                  </a:lnTo>
                  <a:lnTo>
                    <a:pt x="2682240" y="443484"/>
                  </a:lnTo>
                  <a:lnTo>
                    <a:pt x="2682240" y="457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2">
              <a:extLst>
                <a:ext uri="{FF2B5EF4-FFF2-40B4-BE49-F238E27FC236}">
                  <a16:creationId xmlns:a16="http://schemas.microsoft.com/office/drawing/2014/main" id="{A5B67FDA-74F5-2770-6CA9-DAE19B540AD4}"/>
                </a:ext>
              </a:extLst>
            </p:cNvPr>
            <p:cNvSpPr/>
            <p:nvPr/>
          </p:nvSpPr>
          <p:spPr>
            <a:xfrm>
              <a:off x="5504687" y="3790188"/>
              <a:ext cx="2658110" cy="396240"/>
            </a:xfrm>
            <a:custGeom>
              <a:avLst/>
              <a:gdLst/>
              <a:ahLst/>
              <a:cxnLst/>
              <a:rect l="l" t="t" r="r" b="b"/>
              <a:pathLst>
                <a:path w="2658109" h="396239">
                  <a:moveTo>
                    <a:pt x="2657856" y="396239"/>
                  </a:moveTo>
                  <a:lnTo>
                    <a:pt x="0" y="396239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396239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3765F3C8-CDFB-2945-1961-826071D456DE}"/>
                </a:ext>
              </a:extLst>
            </p:cNvPr>
            <p:cNvSpPr/>
            <p:nvPr/>
          </p:nvSpPr>
          <p:spPr>
            <a:xfrm>
              <a:off x="5492496" y="3776472"/>
              <a:ext cx="2682240" cy="424180"/>
            </a:xfrm>
            <a:custGeom>
              <a:avLst/>
              <a:gdLst/>
              <a:ahLst/>
              <a:cxnLst/>
              <a:rect l="l" t="t" r="r" b="b"/>
              <a:pathLst>
                <a:path w="2682240" h="424179">
                  <a:moveTo>
                    <a:pt x="2676143" y="423672"/>
                  </a:moveTo>
                  <a:lnTo>
                    <a:pt x="6096" y="423672"/>
                  </a:lnTo>
                  <a:lnTo>
                    <a:pt x="0" y="417576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3716"/>
                  </a:lnTo>
                  <a:lnTo>
                    <a:pt x="25908" y="13716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397764"/>
                  </a:lnTo>
                  <a:lnTo>
                    <a:pt x="12192" y="397764"/>
                  </a:lnTo>
                  <a:lnTo>
                    <a:pt x="25908" y="409955"/>
                  </a:lnTo>
                  <a:lnTo>
                    <a:pt x="2682240" y="409955"/>
                  </a:lnTo>
                  <a:lnTo>
                    <a:pt x="2682240" y="417576"/>
                  </a:lnTo>
                  <a:lnTo>
                    <a:pt x="2676143" y="423672"/>
                  </a:lnTo>
                  <a:close/>
                </a:path>
                <a:path w="2682240" h="424179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3716"/>
                  </a:lnTo>
                  <a:lnTo>
                    <a:pt x="25908" y="25908"/>
                  </a:lnTo>
                  <a:close/>
                </a:path>
                <a:path w="2682240" h="424179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3716"/>
                  </a:lnTo>
                  <a:lnTo>
                    <a:pt x="2656332" y="13716"/>
                  </a:lnTo>
                  <a:lnTo>
                    <a:pt x="2656332" y="25908"/>
                  </a:lnTo>
                  <a:close/>
                </a:path>
                <a:path w="2682240" h="424179">
                  <a:moveTo>
                    <a:pt x="2656332" y="409955"/>
                  </a:moveTo>
                  <a:lnTo>
                    <a:pt x="2656332" y="13716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397764"/>
                  </a:lnTo>
                  <a:lnTo>
                    <a:pt x="2670048" y="397764"/>
                  </a:lnTo>
                  <a:lnTo>
                    <a:pt x="2656332" y="409955"/>
                  </a:lnTo>
                  <a:close/>
                </a:path>
                <a:path w="2682240" h="424179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3716"/>
                  </a:lnTo>
                  <a:lnTo>
                    <a:pt x="2682240" y="13716"/>
                  </a:lnTo>
                  <a:lnTo>
                    <a:pt x="2682240" y="25908"/>
                  </a:lnTo>
                  <a:close/>
                </a:path>
                <a:path w="2682240" h="424179">
                  <a:moveTo>
                    <a:pt x="25908" y="409955"/>
                  </a:moveTo>
                  <a:lnTo>
                    <a:pt x="12192" y="397764"/>
                  </a:lnTo>
                  <a:lnTo>
                    <a:pt x="25908" y="397764"/>
                  </a:lnTo>
                  <a:lnTo>
                    <a:pt x="25908" y="409955"/>
                  </a:lnTo>
                  <a:close/>
                </a:path>
                <a:path w="2682240" h="424179">
                  <a:moveTo>
                    <a:pt x="2656332" y="409955"/>
                  </a:moveTo>
                  <a:lnTo>
                    <a:pt x="25908" y="409955"/>
                  </a:lnTo>
                  <a:lnTo>
                    <a:pt x="25908" y="397764"/>
                  </a:lnTo>
                  <a:lnTo>
                    <a:pt x="2656332" y="397764"/>
                  </a:lnTo>
                  <a:lnTo>
                    <a:pt x="2656332" y="409955"/>
                  </a:lnTo>
                  <a:close/>
                </a:path>
                <a:path w="2682240" h="424179">
                  <a:moveTo>
                    <a:pt x="2682240" y="409955"/>
                  </a:moveTo>
                  <a:lnTo>
                    <a:pt x="2656332" y="409955"/>
                  </a:lnTo>
                  <a:lnTo>
                    <a:pt x="2670048" y="397764"/>
                  </a:lnTo>
                  <a:lnTo>
                    <a:pt x="2682240" y="397764"/>
                  </a:lnTo>
                  <a:lnTo>
                    <a:pt x="2682240" y="409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4">
              <a:extLst>
                <a:ext uri="{FF2B5EF4-FFF2-40B4-BE49-F238E27FC236}">
                  <a16:creationId xmlns:a16="http://schemas.microsoft.com/office/drawing/2014/main" id="{7E6E4321-CEDB-9CAB-4653-A36AC5B71E18}"/>
                </a:ext>
              </a:extLst>
            </p:cNvPr>
            <p:cNvSpPr/>
            <p:nvPr/>
          </p:nvSpPr>
          <p:spPr>
            <a:xfrm>
              <a:off x="5504687" y="4204716"/>
              <a:ext cx="2658110" cy="451484"/>
            </a:xfrm>
            <a:custGeom>
              <a:avLst/>
              <a:gdLst/>
              <a:ahLst/>
              <a:cxnLst/>
              <a:rect l="l" t="t" r="r" b="b"/>
              <a:pathLst>
                <a:path w="2658109" h="451485">
                  <a:moveTo>
                    <a:pt x="2657856" y="451103"/>
                  </a:moveTo>
                  <a:lnTo>
                    <a:pt x="0" y="451103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51103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8C7A7B33-F3CB-4A7D-1CD2-B9A57DD708A7}"/>
                </a:ext>
              </a:extLst>
            </p:cNvPr>
            <p:cNvSpPr/>
            <p:nvPr/>
          </p:nvSpPr>
          <p:spPr>
            <a:xfrm>
              <a:off x="5492496" y="4191000"/>
              <a:ext cx="2682240" cy="477520"/>
            </a:xfrm>
            <a:custGeom>
              <a:avLst/>
              <a:gdLst/>
              <a:ahLst/>
              <a:cxnLst/>
              <a:rect l="l" t="t" r="r" b="b"/>
              <a:pathLst>
                <a:path w="2682240" h="477520">
                  <a:moveTo>
                    <a:pt x="2676143" y="477012"/>
                  </a:moveTo>
                  <a:lnTo>
                    <a:pt x="6096" y="477012"/>
                  </a:lnTo>
                  <a:lnTo>
                    <a:pt x="0" y="470916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3716"/>
                  </a:lnTo>
                  <a:lnTo>
                    <a:pt x="25908" y="13716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51103"/>
                  </a:lnTo>
                  <a:lnTo>
                    <a:pt x="12192" y="451103"/>
                  </a:lnTo>
                  <a:lnTo>
                    <a:pt x="25908" y="464820"/>
                  </a:lnTo>
                  <a:lnTo>
                    <a:pt x="2682240" y="464820"/>
                  </a:lnTo>
                  <a:lnTo>
                    <a:pt x="2682240" y="470916"/>
                  </a:lnTo>
                  <a:lnTo>
                    <a:pt x="2676143" y="477012"/>
                  </a:lnTo>
                  <a:close/>
                </a:path>
                <a:path w="2682240" h="477520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3716"/>
                  </a:lnTo>
                  <a:lnTo>
                    <a:pt x="25908" y="25908"/>
                  </a:lnTo>
                  <a:close/>
                </a:path>
                <a:path w="2682240" h="477520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3716"/>
                  </a:lnTo>
                  <a:lnTo>
                    <a:pt x="2656332" y="13716"/>
                  </a:lnTo>
                  <a:lnTo>
                    <a:pt x="2656332" y="25908"/>
                  </a:lnTo>
                  <a:close/>
                </a:path>
                <a:path w="2682240" h="477520">
                  <a:moveTo>
                    <a:pt x="2656332" y="464820"/>
                  </a:moveTo>
                  <a:lnTo>
                    <a:pt x="2656332" y="13716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51103"/>
                  </a:lnTo>
                  <a:lnTo>
                    <a:pt x="2670048" y="451103"/>
                  </a:lnTo>
                  <a:lnTo>
                    <a:pt x="2656332" y="464820"/>
                  </a:lnTo>
                  <a:close/>
                </a:path>
                <a:path w="2682240" h="477520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3716"/>
                  </a:lnTo>
                  <a:lnTo>
                    <a:pt x="2682240" y="13716"/>
                  </a:lnTo>
                  <a:lnTo>
                    <a:pt x="2682240" y="25908"/>
                  </a:lnTo>
                  <a:close/>
                </a:path>
                <a:path w="2682240" h="477520">
                  <a:moveTo>
                    <a:pt x="25908" y="464820"/>
                  </a:moveTo>
                  <a:lnTo>
                    <a:pt x="12192" y="451103"/>
                  </a:lnTo>
                  <a:lnTo>
                    <a:pt x="25908" y="451103"/>
                  </a:lnTo>
                  <a:lnTo>
                    <a:pt x="25908" y="464820"/>
                  </a:lnTo>
                  <a:close/>
                </a:path>
                <a:path w="2682240" h="477520">
                  <a:moveTo>
                    <a:pt x="2656332" y="464820"/>
                  </a:moveTo>
                  <a:lnTo>
                    <a:pt x="25908" y="464820"/>
                  </a:lnTo>
                  <a:lnTo>
                    <a:pt x="25908" y="451103"/>
                  </a:lnTo>
                  <a:lnTo>
                    <a:pt x="2656332" y="451103"/>
                  </a:lnTo>
                  <a:lnTo>
                    <a:pt x="2656332" y="464820"/>
                  </a:lnTo>
                  <a:close/>
                </a:path>
                <a:path w="2682240" h="477520">
                  <a:moveTo>
                    <a:pt x="2682240" y="464820"/>
                  </a:moveTo>
                  <a:lnTo>
                    <a:pt x="2656332" y="464820"/>
                  </a:lnTo>
                  <a:lnTo>
                    <a:pt x="2670048" y="451103"/>
                  </a:lnTo>
                  <a:lnTo>
                    <a:pt x="2682240" y="451103"/>
                  </a:lnTo>
                  <a:lnTo>
                    <a:pt x="2682240" y="4648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6">
              <a:extLst>
                <a:ext uri="{FF2B5EF4-FFF2-40B4-BE49-F238E27FC236}">
                  <a16:creationId xmlns:a16="http://schemas.microsoft.com/office/drawing/2014/main" id="{3C515AF0-6199-557E-76B1-EB005B732C93}"/>
                </a:ext>
              </a:extLst>
            </p:cNvPr>
            <p:cNvSpPr/>
            <p:nvPr/>
          </p:nvSpPr>
          <p:spPr>
            <a:xfrm>
              <a:off x="5504687" y="4611624"/>
              <a:ext cx="2658110" cy="419100"/>
            </a:xfrm>
            <a:custGeom>
              <a:avLst/>
              <a:gdLst/>
              <a:ahLst/>
              <a:cxnLst/>
              <a:rect l="l" t="t" r="r" b="b"/>
              <a:pathLst>
                <a:path w="2658109" h="419100">
                  <a:moveTo>
                    <a:pt x="2657856" y="419099"/>
                  </a:moveTo>
                  <a:lnTo>
                    <a:pt x="0" y="419099"/>
                  </a:lnTo>
                  <a:lnTo>
                    <a:pt x="0" y="0"/>
                  </a:lnTo>
                  <a:lnTo>
                    <a:pt x="2657856" y="0"/>
                  </a:lnTo>
                  <a:lnTo>
                    <a:pt x="2657856" y="419099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7">
              <a:extLst>
                <a:ext uri="{FF2B5EF4-FFF2-40B4-BE49-F238E27FC236}">
                  <a16:creationId xmlns:a16="http://schemas.microsoft.com/office/drawing/2014/main" id="{313BD64F-6A3E-C536-AF7F-C04556891A24}"/>
                </a:ext>
              </a:extLst>
            </p:cNvPr>
            <p:cNvSpPr/>
            <p:nvPr/>
          </p:nvSpPr>
          <p:spPr>
            <a:xfrm>
              <a:off x="5492496" y="4599432"/>
              <a:ext cx="2682240" cy="443865"/>
            </a:xfrm>
            <a:custGeom>
              <a:avLst/>
              <a:gdLst/>
              <a:ahLst/>
              <a:cxnLst/>
              <a:rect l="l" t="t" r="r" b="b"/>
              <a:pathLst>
                <a:path w="2682240" h="443864">
                  <a:moveTo>
                    <a:pt x="2676143" y="443484"/>
                  </a:moveTo>
                  <a:lnTo>
                    <a:pt x="6096" y="443484"/>
                  </a:lnTo>
                  <a:lnTo>
                    <a:pt x="0" y="438912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676143" y="0"/>
                  </a:lnTo>
                  <a:lnTo>
                    <a:pt x="2682240" y="6096"/>
                  </a:lnTo>
                  <a:lnTo>
                    <a:pt x="2682240" y="12192"/>
                  </a:ln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419100"/>
                  </a:lnTo>
                  <a:lnTo>
                    <a:pt x="12192" y="419100"/>
                  </a:lnTo>
                  <a:lnTo>
                    <a:pt x="25908" y="431292"/>
                  </a:lnTo>
                  <a:lnTo>
                    <a:pt x="2682240" y="431292"/>
                  </a:lnTo>
                  <a:lnTo>
                    <a:pt x="2682240" y="438912"/>
                  </a:lnTo>
                  <a:lnTo>
                    <a:pt x="2676143" y="443484"/>
                  </a:lnTo>
                  <a:close/>
                </a:path>
                <a:path w="2682240" h="443864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close/>
                </a:path>
                <a:path w="2682240" h="443864">
                  <a:moveTo>
                    <a:pt x="2656332" y="25908"/>
                  </a:moveTo>
                  <a:lnTo>
                    <a:pt x="25908" y="25908"/>
                  </a:lnTo>
                  <a:lnTo>
                    <a:pt x="25908" y="12192"/>
                  </a:lnTo>
                  <a:lnTo>
                    <a:pt x="2656332" y="12192"/>
                  </a:lnTo>
                  <a:lnTo>
                    <a:pt x="2656332" y="25908"/>
                  </a:lnTo>
                  <a:close/>
                </a:path>
                <a:path w="2682240" h="443864">
                  <a:moveTo>
                    <a:pt x="2656332" y="431292"/>
                  </a:moveTo>
                  <a:lnTo>
                    <a:pt x="2656332" y="12192"/>
                  </a:lnTo>
                  <a:lnTo>
                    <a:pt x="2670048" y="25908"/>
                  </a:lnTo>
                  <a:lnTo>
                    <a:pt x="2682240" y="25908"/>
                  </a:lnTo>
                  <a:lnTo>
                    <a:pt x="2682240" y="419100"/>
                  </a:lnTo>
                  <a:lnTo>
                    <a:pt x="2670048" y="419100"/>
                  </a:lnTo>
                  <a:lnTo>
                    <a:pt x="2656332" y="431292"/>
                  </a:lnTo>
                  <a:close/>
                </a:path>
                <a:path w="2682240" h="443864">
                  <a:moveTo>
                    <a:pt x="2682240" y="25908"/>
                  </a:moveTo>
                  <a:lnTo>
                    <a:pt x="2670048" y="25908"/>
                  </a:lnTo>
                  <a:lnTo>
                    <a:pt x="2656332" y="12192"/>
                  </a:lnTo>
                  <a:lnTo>
                    <a:pt x="2682240" y="12192"/>
                  </a:lnTo>
                  <a:lnTo>
                    <a:pt x="2682240" y="25908"/>
                  </a:lnTo>
                  <a:close/>
                </a:path>
                <a:path w="2682240" h="443864">
                  <a:moveTo>
                    <a:pt x="25908" y="431292"/>
                  </a:moveTo>
                  <a:lnTo>
                    <a:pt x="12192" y="419100"/>
                  </a:lnTo>
                  <a:lnTo>
                    <a:pt x="25908" y="419100"/>
                  </a:lnTo>
                  <a:lnTo>
                    <a:pt x="25908" y="431292"/>
                  </a:lnTo>
                  <a:close/>
                </a:path>
                <a:path w="2682240" h="443864">
                  <a:moveTo>
                    <a:pt x="2656332" y="431292"/>
                  </a:moveTo>
                  <a:lnTo>
                    <a:pt x="25908" y="431292"/>
                  </a:lnTo>
                  <a:lnTo>
                    <a:pt x="25908" y="419100"/>
                  </a:lnTo>
                  <a:lnTo>
                    <a:pt x="2656332" y="419100"/>
                  </a:lnTo>
                  <a:lnTo>
                    <a:pt x="2656332" y="431292"/>
                  </a:lnTo>
                  <a:close/>
                </a:path>
                <a:path w="2682240" h="443864">
                  <a:moveTo>
                    <a:pt x="2682240" y="431292"/>
                  </a:moveTo>
                  <a:lnTo>
                    <a:pt x="2656332" y="431292"/>
                  </a:lnTo>
                  <a:lnTo>
                    <a:pt x="2670048" y="419100"/>
                  </a:lnTo>
                  <a:lnTo>
                    <a:pt x="2682240" y="419100"/>
                  </a:lnTo>
                  <a:lnTo>
                    <a:pt x="2682240" y="4312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28">
            <a:extLst>
              <a:ext uri="{FF2B5EF4-FFF2-40B4-BE49-F238E27FC236}">
                <a16:creationId xmlns:a16="http://schemas.microsoft.com/office/drawing/2014/main" id="{F594ED19-314C-B2AA-6B25-908FCA52A64D}"/>
              </a:ext>
            </a:extLst>
          </p:cNvPr>
          <p:cNvSpPr txBox="1"/>
          <p:nvPr/>
        </p:nvSpPr>
        <p:spPr>
          <a:xfrm>
            <a:off x="5620053" y="2970446"/>
            <a:ext cx="2429510" cy="195072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5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Escucha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activa</a:t>
            </a:r>
            <a:endParaRPr sz="1400">
              <a:latin typeface="Calibri"/>
              <a:cs typeface="Calibri"/>
            </a:endParaRPr>
          </a:p>
          <a:p>
            <a:pPr marL="12065" marR="5080" algn="ctr">
              <a:lnSpc>
                <a:spcPts val="1540"/>
              </a:lnSpc>
              <a:spcBef>
                <a:spcPts val="83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Mostrar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acuerdo,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acuerdo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el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desacuerdo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6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Establecer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límites</a:t>
            </a:r>
            <a:endParaRPr sz="1400">
              <a:latin typeface="Calibri"/>
              <a:cs typeface="Calibri"/>
            </a:endParaRPr>
          </a:p>
          <a:p>
            <a:pPr marL="102235" marR="96520" algn="ctr">
              <a:lnSpc>
                <a:spcPct val="183500"/>
              </a:lnSpc>
              <a:spcBef>
                <a:spcPts val="39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Ofrecer</a:t>
            </a:r>
            <a:r>
              <a:rPr sz="1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alternativas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optimistas Reconciliar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8823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>
            <a:extLst>
              <a:ext uri="{FF2B5EF4-FFF2-40B4-BE49-F238E27FC236}">
                <a16:creationId xmlns:a16="http://schemas.microsoft.com/office/drawing/2014/main" id="{87FD513E-CE93-13DD-1B3F-4A2CC0005AA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1536192"/>
            <a:ext cx="1953767" cy="1031748"/>
          </a:xfrm>
          <a:prstGeom prst="rect">
            <a:avLst/>
          </a:prstGeom>
        </p:spPr>
      </p:pic>
      <p:sp>
        <p:nvSpPr>
          <p:cNvPr id="4" name="object 3" descr="$PPTXTitle">
            <a:extLst>
              <a:ext uri="{FF2B5EF4-FFF2-40B4-BE49-F238E27FC236}">
                <a16:creationId xmlns:a16="http://schemas.microsoft.com/office/drawing/2014/main" id="{694B266B-0BB0-40DE-B3F8-5D5311CA39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DDFACF6A-3760-F576-A0D7-7DCC7419FE0A}"/>
              </a:ext>
            </a:extLst>
          </p:cNvPr>
          <p:cNvSpPr txBox="1"/>
          <p:nvPr/>
        </p:nvSpPr>
        <p:spPr>
          <a:xfrm>
            <a:off x="1578318" y="2588813"/>
            <a:ext cx="7135495" cy="1946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7640" indent="-165100">
              <a:lnSpc>
                <a:spcPct val="100000"/>
              </a:lnSpc>
              <a:spcBef>
                <a:spcPts val="105"/>
              </a:spcBef>
              <a:buSzPct val="89285"/>
              <a:buAutoNum type="arabicPeriod"/>
              <a:tabLst>
                <a:tab pos="167640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Respetar</a:t>
            </a:r>
            <a:r>
              <a:rPr sz="1400" b="1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al paciente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b="1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b="1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espacio</a:t>
            </a:r>
            <a:r>
              <a:rPr sz="1400" b="1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/>
            </a:pPr>
            <a:endParaRPr sz="1400">
              <a:latin typeface="Trebuchet MS"/>
              <a:cs typeface="Trebuchet MS"/>
            </a:endParaRPr>
          </a:p>
          <a:p>
            <a:pPr marL="299085" marR="508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distancia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2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brazos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lado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dominante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paciente.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Aumentar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distancia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agresivo.</a:t>
            </a:r>
            <a:endParaRPr sz="140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Asegurar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vía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salida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accesible.</a:t>
            </a:r>
            <a:endParaRPr sz="140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Retirar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objetos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peligrosos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entorno.</a:t>
            </a:r>
            <a:endParaRPr sz="140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dentro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campo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visual.</a:t>
            </a:r>
            <a:endParaRPr sz="1400">
              <a:latin typeface="Trebuchet MS"/>
              <a:cs typeface="Trebuchet MS"/>
            </a:endParaRPr>
          </a:p>
          <a:p>
            <a:pPr marL="299085" marR="508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Solicita</a:t>
            </a:r>
            <a:r>
              <a:rPr sz="1400" spc="3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presencia</a:t>
            </a:r>
            <a:r>
              <a:rPr sz="1400" spc="3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r>
              <a:rPr sz="1400" spc="3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apoyo</a:t>
            </a:r>
            <a:r>
              <a:rPr sz="14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400" spc="3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fuera</a:t>
            </a:r>
            <a:r>
              <a:rPr sz="1400" spc="3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necesario,</a:t>
            </a:r>
            <a:r>
              <a:rPr sz="1400" spc="3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pero</a:t>
            </a:r>
            <a:r>
              <a:rPr sz="1400" spc="3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vigilando</a:t>
            </a:r>
            <a:r>
              <a:rPr sz="1400" spc="3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presencia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total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personas en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momento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interactuar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usuario.</a:t>
            </a:r>
            <a:endParaRPr sz="14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74758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7E29ADC6-78D4-7A71-A84C-A4663AE39D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F9A5AD29-6EFF-B118-D349-D6BB29CAB235}"/>
              </a:ext>
            </a:extLst>
          </p:cNvPr>
          <p:cNvSpPr txBox="1"/>
          <p:nvPr/>
        </p:nvSpPr>
        <p:spPr>
          <a:xfrm>
            <a:off x="1578318" y="2588813"/>
            <a:ext cx="7074534" cy="2586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360" indent="-200660">
              <a:lnSpc>
                <a:spcPct val="100000"/>
              </a:lnSpc>
              <a:spcBef>
                <a:spcPts val="105"/>
              </a:spcBef>
              <a:buAutoNum type="arabicPeriod" startAt="2"/>
              <a:tabLst>
                <a:tab pos="213360" algn="l"/>
              </a:tabLst>
            </a:pPr>
            <a:r>
              <a:rPr sz="1400" b="1" spc="5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b="1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provocador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 startAt="2"/>
            </a:pP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Mantén las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manos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visibles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abiertas,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postura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relajada.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cruzar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brazos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señal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defensa.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Demuestra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sinceridad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honestidad.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Actitud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calmada,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postura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expresión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facial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relajada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Habla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suave,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usando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tono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más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bajo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denote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enfado.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Contacto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ocular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normal,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sin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intimidar,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durante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más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7E7E7E"/>
                </a:solidFill>
                <a:latin typeface="Trebuchet MS"/>
                <a:cs typeface="Trebuchet MS"/>
              </a:rPr>
              <a:t>10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segundos.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Intentar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estar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misma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altura.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Muestra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preocupación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sus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necesidades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actitud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empática.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insultes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ni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ofendas,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independientemente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nos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diga.</a:t>
            </a:r>
            <a:endParaRPr sz="1400" dirty="0">
              <a:latin typeface="Trebuchet MS"/>
              <a:cs typeface="Trebuchet MS"/>
            </a:endParaRPr>
          </a:p>
          <a:p>
            <a:pPr marL="299085" lvl="1" indent="-286385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gestos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bruscos,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amenazantes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defensivos.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23E8309A-C723-C57B-348A-3FC89507216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60692" y="1639415"/>
            <a:ext cx="2228502" cy="12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6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94169780-A57D-AA63-5F24-1D011760B7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D8A0621B-58ED-8707-DB98-39DE17209482}"/>
              </a:ext>
            </a:extLst>
          </p:cNvPr>
          <p:cNvSpPr txBox="1"/>
          <p:nvPr/>
        </p:nvSpPr>
        <p:spPr>
          <a:xfrm>
            <a:off x="1482412" y="2149819"/>
            <a:ext cx="24345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65" dirty="0">
                <a:solidFill>
                  <a:srgbClr val="7E7E7E"/>
                </a:solidFill>
                <a:latin typeface="Trebuchet MS"/>
                <a:cs typeface="Trebuchet MS"/>
              </a:rPr>
              <a:t>3.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Establecer</a:t>
            </a:r>
            <a:r>
              <a:rPr sz="1400" b="1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contacto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B3E5A6BE-9818-B26C-70F2-92844F978F4B}"/>
              </a:ext>
            </a:extLst>
          </p:cNvPr>
          <p:cNvSpPr txBox="1"/>
          <p:nvPr/>
        </p:nvSpPr>
        <p:spPr>
          <a:xfrm>
            <a:off x="1482373" y="2576601"/>
            <a:ext cx="637286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Inicia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contacto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sola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persona.</a:t>
            </a:r>
            <a:endParaRPr sz="14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realizar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intervenciones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solitario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(en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medida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posible).</a:t>
            </a:r>
            <a:endParaRPr sz="14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  <a:tab pos="960119" algn="l"/>
                <a:tab pos="1365250" algn="l"/>
                <a:tab pos="2381250" algn="l"/>
                <a:tab pos="3140710" algn="l"/>
                <a:tab pos="4184015" algn="l"/>
                <a:tab pos="4839970" algn="l"/>
                <a:tab pos="5179060" algn="l"/>
                <a:tab pos="6083300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Antes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intervenir,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intenta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informarte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sobre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(Hª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antecedentes…).</a:t>
            </a:r>
            <a:r>
              <a:rPr sz="1400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Nos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ayudará</a:t>
            </a:r>
            <a:r>
              <a:rPr sz="1400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manejo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situación.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5586409-5F14-A70B-D2B1-FC37BC151133}"/>
              </a:ext>
            </a:extLst>
          </p:cNvPr>
          <p:cNvSpPr txBox="1"/>
          <p:nvPr/>
        </p:nvSpPr>
        <p:spPr>
          <a:xfrm>
            <a:off x="1482373" y="3430008"/>
            <a:ext cx="7134859" cy="1949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Preséntate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solicita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el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nombre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paciente.</a:t>
            </a:r>
            <a:endParaRPr sz="1400" dirty="0">
              <a:latin typeface="Trebuchet MS"/>
              <a:cs typeface="Trebuchet MS"/>
            </a:endParaRPr>
          </a:p>
          <a:p>
            <a:pPr marL="299085" marR="6350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Explícale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tu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intención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ayudarle,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quieres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evitar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produzcan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daños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tanto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él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como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resto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 personas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entorno.</a:t>
            </a:r>
            <a:endParaRPr sz="14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Trata</a:t>
            </a:r>
            <a:r>
              <a:rPr sz="1400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conocer</a:t>
            </a:r>
            <a:r>
              <a:rPr sz="1400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sus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necesidades.</a:t>
            </a:r>
            <a:endParaRPr sz="14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Oriéntale,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déjale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claro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vamos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seguridad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que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pretendemos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ayudarle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ganar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control.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Reconocer</a:t>
            </a:r>
            <a:r>
              <a:rPr sz="1400" b="1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nuestras</a:t>
            </a:r>
            <a:r>
              <a:rPr sz="1400" b="1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propias</a:t>
            </a:r>
            <a:r>
              <a:rPr sz="1400" b="1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Arial"/>
                <a:cs typeface="Arial"/>
              </a:rPr>
              <a:t>habilidades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Ser</a:t>
            </a:r>
            <a:r>
              <a:rPr sz="1400" b="1" spc="-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conscientes</a:t>
            </a:r>
            <a:r>
              <a:rPr sz="1400" b="1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de</a:t>
            </a:r>
            <a:r>
              <a:rPr sz="1400" b="1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nuestros</a:t>
            </a:r>
            <a:r>
              <a:rPr sz="1400" b="1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límites</a:t>
            </a:r>
            <a:r>
              <a:rPr sz="1400" b="1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y</a:t>
            </a:r>
            <a:r>
              <a:rPr sz="1400" b="1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Arial"/>
                <a:cs typeface="Arial"/>
              </a:rPr>
              <a:t>dificultades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B1578101-0DB0-DE0D-C7C2-12F1C1DBBA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8143" y="4716248"/>
            <a:ext cx="1198515" cy="116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77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D297BBE6-6F61-4F61-DD39-3B8CF04300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031CC26-D7D1-0BD5-333E-5ED55859E123}"/>
              </a:ext>
            </a:extLst>
          </p:cNvPr>
          <p:cNvSpPr txBox="1"/>
          <p:nvPr/>
        </p:nvSpPr>
        <p:spPr>
          <a:xfrm>
            <a:off x="1482373" y="2149819"/>
            <a:ext cx="7135495" cy="1522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6060" indent="-213360">
              <a:lnSpc>
                <a:spcPct val="100000"/>
              </a:lnSpc>
              <a:spcBef>
                <a:spcPts val="105"/>
              </a:spcBef>
              <a:buAutoNum type="arabicPeriod" startAt="4"/>
              <a:tabLst>
                <a:tab pos="226060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conciso</a:t>
            </a:r>
            <a:endParaRPr sz="1400" dirty="0">
              <a:latin typeface="Trebuchet MS"/>
              <a:cs typeface="Trebuchet MS"/>
            </a:endParaRPr>
          </a:p>
          <a:p>
            <a:pPr marL="297815" marR="5080" lvl="1" indent="-285750" algn="just">
              <a:lnSpc>
                <a:spcPct val="100000"/>
              </a:lnSpc>
              <a:spcBef>
                <a:spcPts val="2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La</a:t>
            </a:r>
            <a:r>
              <a:rPr sz="1400" spc="1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capacidad</a:t>
            </a:r>
            <a:r>
              <a:rPr sz="1400" spc="1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de</a:t>
            </a:r>
            <a:r>
              <a:rPr sz="1400" spc="1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procesar</a:t>
            </a:r>
            <a:r>
              <a:rPr sz="1400" spc="1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información</a:t>
            </a:r>
            <a:r>
              <a:rPr sz="1400" spc="1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en</a:t>
            </a:r>
            <a:r>
              <a:rPr sz="1400" spc="1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estados</a:t>
            </a:r>
            <a:r>
              <a:rPr sz="1400" spc="1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de</a:t>
            </a:r>
            <a:r>
              <a:rPr sz="1400" spc="1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preagitación</a:t>
            </a:r>
            <a:r>
              <a:rPr sz="1400" spc="1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puede</a:t>
            </a:r>
            <a:r>
              <a:rPr sz="1400" spc="1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ser</a:t>
            </a:r>
            <a:r>
              <a:rPr sz="1400" spc="1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menor, 	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no</a:t>
            </a:r>
            <a:r>
              <a:rPr sz="1400" spc="180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usar</a:t>
            </a:r>
            <a:r>
              <a:rPr sz="1400" spc="185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palabras</a:t>
            </a:r>
            <a:r>
              <a:rPr sz="1400" spc="190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o</a:t>
            </a:r>
            <a:r>
              <a:rPr sz="1400" spc="175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expresiones</a:t>
            </a:r>
            <a:r>
              <a:rPr sz="1400" spc="180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que</a:t>
            </a:r>
            <a:r>
              <a:rPr sz="1400" spc="175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pueda</a:t>
            </a:r>
            <a:r>
              <a:rPr sz="1400" spc="185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interpretar</a:t>
            </a:r>
            <a:r>
              <a:rPr sz="1400" spc="175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negativamente</a:t>
            </a:r>
            <a:r>
              <a:rPr sz="1400" spc="185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o</a:t>
            </a:r>
            <a:r>
              <a:rPr sz="1400" spc="175" dirty="0">
                <a:solidFill>
                  <a:srgbClr val="7E7E7E"/>
                </a:solidFill>
                <a:latin typeface="Arial MT"/>
                <a:cs typeface="Arial MT"/>
              </a:rPr>
              <a:t>  </a:t>
            </a:r>
            <a:r>
              <a:rPr sz="1400" spc="-25" dirty="0">
                <a:solidFill>
                  <a:srgbClr val="7E7E7E"/>
                </a:solidFill>
                <a:latin typeface="Arial MT"/>
                <a:cs typeface="Arial MT"/>
              </a:rPr>
              <a:t>no 	</a:t>
            </a: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comprender.</a:t>
            </a:r>
            <a:endParaRPr sz="1400" dirty="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70"/>
              </a:spcBef>
              <a:buClr>
                <a:srgbClr val="8C0052"/>
              </a:buClr>
              <a:buFont typeface="Times New Roman"/>
              <a:buChar char="▪"/>
            </a:pPr>
            <a:endParaRPr sz="1400" dirty="0">
              <a:latin typeface="Arial MT"/>
              <a:cs typeface="Arial MT"/>
            </a:endParaRPr>
          </a:p>
          <a:p>
            <a:pPr marL="297815" marR="1524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“Técnica</a:t>
            </a:r>
            <a:r>
              <a:rPr sz="1400" b="1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del</a:t>
            </a:r>
            <a:r>
              <a:rPr sz="1400" b="1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disco</a:t>
            </a:r>
            <a:r>
              <a:rPr sz="1400" b="1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rayado”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:</a:t>
            </a:r>
            <a:r>
              <a:rPr sz="140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mantener</a:t>
            </a:r>
            <a:r>
              <a:rPr sz="1400" spc="-7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el</a:t>
            </a:r>
            <a:r>
              <a:rPr sz="14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mensaje</a:t>
            </a:r>
            <a:r>
              <a:rPr sz="1400" spc="-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que</a:t>
            </a:r>
            <a:r>
              <a:rPr sz="1400" spc="34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le</a:t>
            </a:r>
            <a:r>
              <a:rPr sz="14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queremos</a:t>
            </a:r>
            <a:r>
              <a:rPr sz="14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dar,</a:t>
            </a:r>
            <a:r>
              <a:rPr sz="14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repitiendo</a:t>
            </a:r>
            <a:r>
              <a:rPr sz="1400" spc="-6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Arial MT"/>
                <a:cs typeface="Arial MT"/>
              </a:rPr>
              <a:t>el 	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contenido</a:t>
            </a:r>
            <a:r>
              <a:rPr sz="1400" spc="-7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una</a:t>
            </a:r>
            <a:r>
              <a:rPr sz="14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y</a:t>
            </a:r>
            <a:r>
              <a:rPr sz="14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otra</a:t>
            </a:r>
            <a:r>
              <a:rPr sz="14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vez, aunque</a:t>
            </a:r>
            <a:r>
              <a:rPr sz="14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debamos</a:t>
            </a:r>
            <a:r>
              <a:rPr sz="14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cambiar</a:t>
            </a:r>
            <a:r>
              <a:rPr sz="14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la</a:t>
            </a:r>
            <a:r>
              <a:rPr sz="14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estructura</a:t>
            </a:r>
            <a:r>
              <a:rPr sz="14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o</a:t>
            </a: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forma</a:t>
            </a:r>
            <a:r>
              <a:rPr sz="14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de</a:t>
            </a: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7E7E7E"/>
                </a:solidFill>
                <a:latin typeface="Arial MT"/>
                <a:cs typeface="Arial MT"/>
              </a:rPr>
              <a:t>la</a:t>
            </a:r>
            <a:r>
              <a:rPr sz="1400" spc="-10" dirty="0">
                <a:solidFill>
                  <a:srgbClr val="7E7E7E"/>
                </a:solidFill>
                <a:latin typeface="Arial MT"/>
                <a:cs typeface="Arial MT"/>
              </a:rPr>
              <a:t> frase.</a:t>
            </a:r>
            <a:endParaRPr sz="1400" dirty="0">
              <a:latin typeface="Arial MT"/>
              <a:cs typeface="Arial MT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10F43201-ECC4-211A-5C4E-926712A3A5F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1826" y="4279392"/>
            <a:ext cx="1792353" cy="115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85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0789973E-175A-8AFF-6BE1-9307C6DD5C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B9AE826-0FB2-D37D-496A-E589903F7D85}"/>
              </a:ext>
            </a:extLst>
          </p:cNvPr>
          <p:cNvSpPr txBox="1"/>
          <p:nvPr/>
        </p:nvSpPr>
        <p:spPr>
          <a:xfrm>
            <a:off x="1482373" y="2789945"/>
            <a:ext cx="6097270" cy="1519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6535" indent="-203835">
              <a:lnSpc>
                <a:spcPct val="100000"/>
              </a:lnSpc>
              <a:spcBef>
                <a:spcPts val="105"/>
              </a:spcBef>
              <a:buAutoNum type="arabicPeriod" startAt="5"/>
              <a:tabLst>
                <a:tab pos="216535" algn="l"/>
              </a:tabLst>
            </a:pP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Identifica</a:t>
            </a:r>
            <a:r>
              <a:rPr sz="1400" b="1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deseos</a:t>
            </a:r>
            <a:r>
              <a:rPr sz="1400" b="1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b="1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emociones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 startAt="5"/>
            </a:pP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Expresa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deseo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 ayudarlo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obtener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necesita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Puedes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ofrecer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comida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bebida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eso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puede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facilitar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comunicación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Ofrécele</a:t>
            </a:r>
            <a:r>
              <a:rPr sz="1400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ir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lugar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tranquilo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(habitación,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despacho)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Permítele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hablar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enfado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sus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preocupaciones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interrumpir</a:t>
            </a:r>
            <a:r>
              <a:rPr sz="1400" spc="-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discurso</a:t>
            </a:r>
            <a:r>
              <a:rPr sz="1400" spc="-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DDD94540-8AB4-01E0-F5D3-850DFF96E1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88352" y="1473708"/>
            <a:ext cx="1955291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99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A1B88829-BF0F-BA4D-612B-5A4F3B9208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E6DAD1E-D9E2-32A8-D3D5-2AC4E9820664}"/>
              </a:ext>
            </a:extLst>
          </p:cNvPr>
          <p:cNvSpPr txBox="1"/>
          <p:nvPr/>
        </p:nvSpPr>
        <p:spPr>
          <a:xfrm>
            <a:off x="1482373" y="2789945"/>
            <a:ext cx="7132955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7170" indent="-204470">
              <a:lnSpc>
                <a:spcPct val="100000"/>
              </a:lnSpc>
              <a:spcBef>
                <a:spcPts val="105"/>
              </a:spcBef>
              <a:buAutoNum type="arabicPeriod" startAt="6"/>
              <a:tabLst>
                <a:tab pos="217170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Escucha</a:t>
            </a:r>
            <a:r>
              <a:rPr sz="1400" b="1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activa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 startAt="6"/>
            </a:pP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lenguaje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debe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coherente.</a:t>
            </a:r>
            <a:endParaRPr sz="1400" dirty="0">
              <a:latin typeface="Trebuchet MS"/>
              <a:cs typeface="Trebuchet MS"/>
            </a:endParaRPr>
          </a:p>
          <a:p>
            <a:pPr marL="299085" marR="508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uso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técnicas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como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aclaración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parafraseo,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demuestra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que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comprendemos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dice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estamos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interesados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ello.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Escucha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pacta,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mostrando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empatía.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A371C554-E796-05B4-6FA5-025F789DE77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907" y="4271772"/>
            <a:ext cx="2361226" cy="158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6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3D0CF0EE-078B-5F40-3FE3-BADD126D4D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F3CCE3F-C54E-E5E2-9196-D320E30EBDC0}"/>
              </a:ext>
            </a:extLst>
          </p:cNvPr>
          <p:cNvSpPr txBox="1"/>
          <p:nvPr/>
        </p:nvSpPr>
        <p:spPr>
          <a:xfrm>
            <a:off x="1546365" y="2160517"/>
            <a:ext cx="7135495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6375" indent="-193675" algn="just">
              <a:lnSpc>
                <a:spcPct val="100000"/>
              </a:lnSpc>
              <a:spcBef>
                <a:spcPts val="105"/>
              </a:spcBef>
              <a:buAutoNum type="arabicPeriod" startAt="7"/>
              <a:tabLst>
                <a:tab pos="2063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Mostrar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acuerdo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65" dirty="0">
                <a:solidFill>
                  <a:srgbClr val="7E7E7E"/>
                </a:solidFill>
                <a:latin typeface="Trebuchet MS"/>
                <a:cs typeface="Trebuchet MS"/>
              </a:rPr>
              <a:t>(o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acuerdo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b="1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desacuerdo)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 startAt="7"/>
            </a:pPr>
            <a:endParaRPr sz="1400" dirty="0">
              <a:latin typeface="Trebuchet MS"/>
              <a:cs typeface="Trebuchet MS"/>
            </a:endParaRPr>
          </a:p>
          <a:p>
            <a:pPr marL="297815" marR="508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“Técnica</a:t>
            </a:r>
            <a:r>
              <a:rPr sz="1400" b="1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b="1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banco</a:t>
            </a:r>
            <a:r>
              <a:rPr sz="1400" b="1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niebla”:</a:t>
            </a:r>
            <a:r>
              <a:rPr sz="1400" b="1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ignorar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críticas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recibimos,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reconociendo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lo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7E7E7E"/>
                </a:solidFill>
                <a:latin typeface="Trebuchet MS"/>
                <a:cs typeface="Trebuchet MS"/>
              </a:rPr>
              <a:t>real,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pero</a:t>
            </a:r>
            <a:r>
              <a:rPr sz="1400" spc="1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ignorando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aquellos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aspectos</a:t>
            </a:r>
            <a:r>
              <a:rPr sz="1400" spc="1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pueden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llevarnos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responder</a:t>
            </a:r>
            <a:r>
              <a:rPr sz="1400" spc="1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a 	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defensiva</a:t>
            </a:r>
            <a:r>
              <a:rPr sz="1400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contraataque.</a:t>
            </a:r>
            <a:endParaRPr sz="1400" dirty="0">
              <a:latin typeface="Trebuchet MS"/>
              <a:cs typeface="Trebuchet MS"/>
            </a:endParaRPr>
          </a:p>
          <a:p>
            <a:pPr marL="297815" marR="508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2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2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control</a:t>
            </a:r>
            <a:r>
              <a:rPr sz="14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2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parte</a:t>
            </a:r>
            <a:r>
              <a:rPr sz="1400" spc="2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2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profesional,</a:t>
            </a:r>
            <a:r>
              <a:rPr sz="1400" spc="2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evitar</a:t>
            </a:r>
            <a:r>
              <a:rPr sz="1400" spc="2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rencor</a:t>
            </a:r>
            <a:r>
              <a:rPr sz="1400" spc="2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2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tomar</a:t>
            </a:r>
            <a:r>
              <a:rPr sz="14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ira 	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como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algo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personal,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manteniendo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actitud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serena,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segura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firme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hablar de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forma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intimidatoria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provocativa.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Controlar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tono de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voz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negarse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escuchar.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avergonzar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comportamiento.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menospreciar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irritación.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emitir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juicios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valor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acerca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debería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sentir,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hacer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hacer.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DD928D83-330A-9C34-CF55-671CFE2D808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1827" y="1278636"/>
            <a:ext cx="1942401" cy="1165157"/>
          </a:xfrm>
          <a:prstGeom prst="rect">
            <a:avLst/>
          </a:prstGeom>
        </p:spPr>
      </p:pic>
      <p:pic>
        <p:nvPicPr>
          <p:cNvPr id="6" name="object 5">
            <a:extLst>
              <a:ext uri="{FF2B5EF4-FFF2-40B4-BE49-F238E27FC236}">
                <a16:creationId xmlns:a16="http://schemas.microsoft.com/office/drawing/2014/main" id="{D80F0E5C-2F47-31F1-F009-2AAD533351C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58555" y="4110227"/>
            <a:ext cx="1240536" cy="82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95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22A05D4D-5E59-E491-260A-C349C611A0DC}"/>
              </a:ext>
            </a:extLst>
          </p:cNvPr>
          <p:cNvSpPr txBox="1"/>
          <p:nvPr/>
        </p:nvSpPr>
        <p:spPr>
          <a:xfrm>
            <a:off x="1579885" y="1514329"/>
            <a:ext cx="6829425" cy="2341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b="1" spc="-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Urgencia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Psiquiátrica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puede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presentarse</a:t>
            </a:r>
            <a:endParaRPr sz="1400" dirty="0">
              <a:latin typeface="Trebuchet MS"/>
              <a:cs typeface="Trebuchet MS"/>
            </a:endParaRPr>
          </a:p>
          <a:p>
            <a:pPr marL="299085" marR="5715" indent="-287020">
              <a:lnSpc>
                <a:spcPct val="100000"/>
              </a:lnSpc>
              <a:spcBef>
                <a:spcPts val="1425"/>
              </a:spcBef>
              <a:buClr>
                <a:srgbClr val="000000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manifestaciones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alteración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psicológica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aguda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como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crisis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de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ansiedad,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pánico,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depresión,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trastornos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adaptación.</a:t>
            </a:r>
            <a:endParaRPr sz="1400" dirty="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lr>
                <a:srgbClr val="000000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Expresando</a:t>
            </a:r>
            <a:r>
              <a:rPr sz="1400" spc="4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4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intencionalidad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daño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r>
              <a:rPr sz="14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interpersonal,</a:t>
            </a:r>
            <a:r>
              <a:rPr sz="1400" spc="4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como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agresión,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suicidio,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homicidio.</a:t>
            </a:r>
            <a:endParaRPr sz="1400" dirty="0">
              <a:latin typeface="Trebuchet MS"/>
              <a:cs typeface="Trebuchet MS"/>
            </a:endParaRPr>
          </a:p>
          <a:p>
            <a:pPr marL="299085" marR="5715" indent="-287020">
              <a:lnSpc>
                <a:spcPct val="100000"/>
              </a:lnSpc>
              <a:buClr>
                <a:srgbClr val="000000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evidencia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comportamiento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profundamente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desorganizado,</a:t>
            </a:r>
            <a:r>
              <a:rPr sz="1400" spc="1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como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en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psicosis,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delirio.</a:t>
            </a:r>
            <a:endParaRPr sz="1400" dirty="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buClr>
                <a:srgbClr val="000000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Agitación</a:t>
            </a:r>
            <a:r>
              <a:rPr sz="1400" spc="2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psicomotriz.</a:t>
            </a:r>
            <a:endParaRPr sz="1400" dirty="0">
              <a:latin typeface="Trebuchet MS"/>
              <a:cs typeface="Trebuchet MS"/>
            </a:endParaRPr>
          </a:p>
          <a:p>
            <a:pPr marL="299085" marR="5715" indent="-287020">
              <a:lnSpc>
                <a:spcPct val="100000"/>
              </a:lnSpc>
              <a:buClr>
                <a:srgbClr val="000000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causa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orgánica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(enfermedad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médica,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abuso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drogas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fármacos,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síntomas</a:t>
            </a:r>
            <a:r>
              <a:rPr sz="1400" spc="1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neurológicos,</a:t>
            </a:r>
            <a:r>
              <a:rPr sz="1400" spc="2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etc).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E7F9BF40-0B98-430D-D8A6-BA9D3E6060D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7594" y="3839969"/>
            <a:ext cx="1645919" cy="1025651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A61B381A-2E9C-74B3-1777-FB661740CCF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23532" y="4991100"/>
            <a:ext cx="1645919" cy="107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056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FDBFD438-6D41-E56D-D28E-42064597C17C}"/>
              </a:ext>
            </a:extLst>
          </p:cNvPr>
          <p:cNvSpPr txBox="1">
            <a:spLocks/>
          </p:cNvSpPr>
          <p:nvPr/>
        </p:nvSpPr>
        <p:spPr>
          <a:xfrm>
            <a:off x="1171448" y="1419225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231775">
              <a:spcBef>
                <a:spcPts val="100"/>
              </a:spcBef>
            </a:pPr>
            <a:r>
              <a:rPr lang="es-ES" spc="65"/>
              <a:t>Desescalada</a:t>
            </a:r>
            <a:r>
              <a:rPr lang="es-ES" spc="-55"/>
              <a:t> </a:t>
            </a:r>
            <a:r>
              <a:rPr lang="es-ES" spc="-20"/>
              <a:t>verbal:</a:t>
            </a:r>
            <a:r>
              <a:rPr lang="es-ES" spc="-80"/>
              <a:t> </a:t>
            </a:r>
            <a:r>
              <a:rPr lang="es-ES" spc="65"/>
              <a:t>dominios</a:t>
            </a:r>
            <a:endParaRPr lang="es-ES" spc="65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7310F07C-AF09-9A3E-AADF-E89F7F768D1F}"/>
              </a:ext>
            </a:extLst>
          </p:cNvPr>
          <p:cNvSpPr txBox="1"/>
          <p:nvPr/>
        </p:nvSpPr>
        <p:spPr>
          <a:xfrm>
            <a:off x="1482374" y="2539214"/>
            <a:ext cx="7136130" cy="2159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075" indent="-206375">
              <a:lnSpc>
                <a:spcPct val="100000"/>
              </a:lnSpc>
              <a:spcBef>
                <a:spcPts val="105"/>
              </a:spcBef>
              <a:buAutoNum type="arabicPeriod" startAt="8"/>
              <a:tabLst>
                <a:tab pos="2190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Establecer</a:t>
            </a:r>
            <a:r>
              <a:rPr sz="1400" b="1" spc="-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límites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 startAt="8"/>
            </a:pP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Informa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agresión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él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 otros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permitir.</a:t>
            </a:r>
            <a:endParaRPr sz="1400" dirty="0">
              <a:latin typeface="Trebuchet MS"/>
              <a:cs typeface="Trebuchet MS"/>
            </a:endParaRPr>
          </a:p>
          <a:p>
            <a:pPr marL="299085" marR="762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hace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sientas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incómodo,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házselo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saber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comunica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las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consecuencias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sus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hechos,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pero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sin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amenazar.</a:t>
            </a:r>
            <a:endParaRPr sz="1400" dirty="0">
              <a:latin typeface="Trebuchet MS"/>
              <a:cs typeface="Trebuchet MS"/>
            </a:endParaRPr>
          </a:p>
          <a:p>
            <a:pPr marL="299085" marR="508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Avisa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que,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esto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sucede,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dependerá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sus</a:t>
            </a:r>
            <a:r>
              <a:rPr sz="1400" spc="1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acciones</a:t>
            </a:r>
            <a:r>
              <a:rPr sz="14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azar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abuso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poder.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Hazle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entender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rechaza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conducta,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él.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Usa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refuerzos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positivos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tratar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apaciguar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situación.</a:t>
            </a:r>
            <a:endParaRPr sz="1400" dirty="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Propón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resolución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cualquier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problema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vía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diálogo.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682EB87A-B5BB-75DC-D918-1CA36180700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4100" y="1289354"/>
            <a:ext cx="1810511" cy="108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972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1352073F-3513-97BD-FC93-E9A6C11136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3056673-24E2-224C-2D1B-F30ACE9C5CD1}"/>
              </a:ext>
            </a:extLst>
          </p:cNvPr>
          <p:cNvSpPr txBox="1"/>
          <p:nvPr/>
        </p:nvSpPr>
        <p:spPr>
          <a:xfrm>
            <a:off x="1482373" y="2725932"/>
            <a:ext cx="6592570" cy="1946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7170" indent="-204470">
              <a:lnSpc>
                <a:spcPct val="100000"/>
              </a:lnSpc>
              <a:spcBef>
                <a:spcPts val="105"/>
              </a:spcBef>
              <a:buAutoNum type="arabicPeriod" startAt="9"/>
              <a:tabLst>
                <a:tab pos="217170" algn="l"/>
              </a:tabLst>
            </a:pP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Ofrecer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optimistas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 startAt="9"/>
            </a:pPr>
            <a:endParaRPr sz="1400">
              <a:latin typeface="Trebuchet MS"/>
              <a:cs typeface="Trebuchet MS"/>
            </a:endParaRPr>
          </a:p>
          <a:p>
            <a:pPr marL="299085" marR="508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Ofrece</a:t>
            </a:r>
            <a:r>
              <a:rPr sz="1400" spc="2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posibilidad</a:t>
            </a:r>
            <a:r>
              <a:rPr sz="1400" spc="2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tomar</a:t>
            </a:r>
            <a:r>
              <a:rPr sz="14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medicación</a:t>
            </a:r>
            <a:r>
              <a:rPr sz="1400" spc="2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averigua</a:t>
            </a:r>
            <a:r>
              <a:rPr sz="1400" spc="2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qué</a:t>
            </a:r>
            <a:r>
              <a:rPr sz="1400" spc="2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fue</a:t>
            </a:r>
            <a:r>
              <a:rPr sz="1400" spc="2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efectivo</a:t>
            </a:r>
            <a:r>
              <a:rPr sz="1400" spc="25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en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situación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similar.</a:t>
            </a:r>
            <a:endParaRPr sz="1400">
              <a:latin typeface="Trebuchet MS"/>
              <a:cs typeface="Trebuchet MS"/>
            </a:endParaRPr>
          </a:p>
          <a:p>
            <a:pPr marL="299085" marR="508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Da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opciones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elección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siempre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sea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posible,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esto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da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cierta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sensación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control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siente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reconocido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empoderado.</a:t>
            </a:r>
            <a:endParaRPr sz="1400">
              <a:latin typeface="Trebuchet MS"/>
              <a:cs typeface="Trebuchet MS"/>
            </a:endParaRPr>
          </a:p>
          <a:p>
            <a:pPr marL="299085" marR="5080" lvl="1" indent="-28702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  <a:tab pos="969010" algn="l"/>
                <a:tab pos="1400810" algn="l"/>
                <a:tab pos="2546985" algn="l"/>
                <a:tab pos="3483610" algn="l"/>
                <a:tab pos="4403090" algn="l"/>
                <a:tab pos="5366385" algn="l"/>
                <a:tab pos="6473825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Pacta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posibles,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evitando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cualquier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imposición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o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condicionantes.</a:t>
            </a:r>
            <a:endParaRPr sz="1400">
              <a:latin typeface="Trebuchet MS"/>
              <a:cs typeface="Trebuchet MS"/>
            </a:endParaRPr>
          </a:p>
          <a:p>
            <a:pPr marL="298450" lvl="1" indent="-285750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8450" algn="l"/>
              </a:tabLst>
            </a:pP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engañes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ni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ofrezcas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opciones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posteriormente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puedan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cumplir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07C67B09-241D-DA95-3B0D-2458DBD70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77891" y="1137432"/>
            <a:ext cx="1594104" cy="159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026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F9C3664E-1988-B9C2-0631-3730659D0B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2792" y="1246658"/>
            <a:ext cx="8350504" cy="825347"/>
          </a:xfrm>
          <a:prstGeom prst="rect">
            <a:avLst/>
          </a:prstGeom>
        </p:spPr>
        <p:txBody>
          <a:bodyPr vert="horz" wrap="square" lIns="0" tIns="195427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Desescalada</a:t>
            </a:r>
            <a:r>
              <a:rPr spc="-55" dirty="0"/>
              <a:t> </a:t>
            </a:r>
            <a:r>
              <a:rPr spc="-20" dirty="0"/>
              <a:t>verbal:</a:t>
            </a:r>
            <a:r>
              <a:rPr spc="-80" dirty="0"/>
              <a:t> </a:t>
            </a:r>
            <a:r>
              <a:rPr spc="65" dirty="0"/>
              <a:t>dominios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D1815FD2-7999-FA2F-1885-34F05D5F781C}"/>
              </a:ext>
            </a:extLst>
          </p:cNvPr>
          <p:cNvSpPr txBox="1"/>
          <p:nvPr/>
        </p:nvSpPr>
        <p:spPr>
          <a:xfrm>
            <a:off x="1313718" y="2438327"/>
            <a:ext cx="6593205" cy="237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1305" indent="-276225">
              <a:lnSpc>
                <a:spcPct val="100000"/>
              </a:lnSpc>
              <a:spcBef>
                <a:spcPts val="105"/>
              </a:spcBef>
              <a:buSzPct val="96428"/>
              <a:buAutoNum type="arabicPeriod" startAt="10"/>
              <a:tabLst>
                <a:tab pos="281305" algn="l"/>
              </a:tabLst>
            </a:pP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Reconciliar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7E7E"/>
              </a:buClr>
              <a:buFont typeface="Trebuchet MS"/>
              <a:buAutoNum type="arabicPeriod" startAt="10"/>
            </a:pPr>
            <a:endParaRPr sz="1400">
              <a:latin typeface="Trebuchet MS"/>
              <a:cs typeface="Trebuchet MS"/>
            </a:endParaRPr>
          </a:p>
          <a:p>
            <a:pPr marL="297815" marR="5715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Después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cualquier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intervención,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profesional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debe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restablecer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relación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terapéutica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1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reducir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1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experiencia</a:t>
            </a:r>
            <a:r>
              <a:rPr sz="1400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traumática,</a:t>
            </a:r>
            <a:r>
              <a:rPr sz="1400" spc="1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explicando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por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qué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esta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acción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fue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necesaria.</a:t>
            </a:r>
            <a:endParaRPr sz="1400">
              <a:latin typeface="Trebuchet MS"/>
              <a:cs typeface="Trebuchet MS"/>
            </a:endParaRPr>
          </a:p>
          <a:p>
            <a:pPr marL="297815" marR="5080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Resulta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útil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comentar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sucedido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paciente,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desde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actitud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empática</a:t>
            </a:r>
            <a:r>
              <a:rPr sz="1400" spc="3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2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reconociendo</a:t>
            </a:r>
            <a:r>
              <a:rPr sz="1400" spc="2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tu</a:t>
            </a:r>
            <a:r>
              <a:rPr sz="1400" spc="3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deseo</a:t>
            </a:r>
            <a:r>
              <a:rPr sz="1400" spc="2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evitar</a:t>
            </a:r>
            <a:r>
              <a:rPr sz="1400" spc="2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2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vuelva</a:t>
            </a:r>
            <a:r>
              <a:rPr sz="1400" spc="3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producirse</a:t>
            </a:r>
            <a:r>
              <a:rPr sz="1400" spc="2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una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situación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similar.</a:t>
            </a:r>
            <a:endParaRPr sz="1400">
              <a:latin typeface="Trebuchet MS"/>
              <a:cs typeface="Trebuchet MS"/>
            </a:endParaRPr>
          </a:p>
          <a:p>
            <a:pPr marL="297815" marR="6985" lvl="1" indent="-285750" algn="just">
              <a:lnSpc>
                <a:spcPct val="100000"/>
              </a:lnSpc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importante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dar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opción</a:t>
            </a:r>
            <a:r>
              <a:rPr sz="1400" spc="26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275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diálogo</a:t>
            </a:r>
            <a:r>
              <a:rPr sz="1400" spc="27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entre</a:t>
            </a:r>
            <a:r>
              <a:rPr sz="1400" spc="28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280" dirty="0">
                <a:solidFill>
                  <a:srgbClr val="7E7E7E"/>
                </a:solidFill>
                <a:latin typeface="Trebuchet MS"/>
                <a:cs typeface="Trebuchet MS"/>
              </a:rPr>
              <a:t> 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profesionales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involucrados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criticar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evaluar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constructivamente</a:t>
            </a:r>
            <a:r>
              <a:rPr sz="1400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las 	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áreas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mejora.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E1DBA6CC-3727-7AFB-382F-92F00AC1735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8032" y="1246658"/>
            <a:ext cx="1885264" cy="138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617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 descr="$PPTXTitle">
            <a:extLst>
              <a:ext uri="{FF2B5EF4-FFF2-40B4-BE49-F238E27FC236}">
                <a16:creationId xmlns:a16="http://schemas.microsoft.com/office/drawing/2014/main" id="{F438B46B-820C-F945-53E3-6E3CA148C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3881E531-9E83-DE8C-BF02-657253E029C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8227" y="2269236"/>
            <a:ext cx="3366516" cy="336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145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 descr="$PPTXTitle">
            <a:extLst>
              <a:ext uri="{FF2B5EF4-FFF2-40B4-BE49-F238E27FC236}">
                <a16:creationId xmlns:a16="http://schemas.microsoft.com/office/drawing/2014/main" id="{63749792-D6CA-2182-38F2-7DE5F98403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0D093495-7118-C6FF-EE69-A18FF68A82B9}"/>
              </a:ext>
            </a:extLst>
          </p:cNvPr>
          <p:cNvSpPr txBox="1"/>
          <p:nvPr/>
        </p:nvSpPr>
        <p:spPr>
          <a:xfrm>
            <a:off x="1823694" y="2737118"/>
            <a:ext cx="6517640" cy="228727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Proceso</a:t>
            </a:r>
            <a:r>
              <a:rPr sz="1400" b="1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desescalada</a:t>
            </a:r>
            <a:r>
              <a:rPr sz="1400" b="1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verbal:</a:t>
            </a: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Comienza</a:t>
            </a:r>
            <a:r>
              <a:rPr sz="1400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delimitar</a:t>
            </a:r>
            <a:r>
              <a:rPr sz="1400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situación</a:t>
            </a: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Avanza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hacia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aclaración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problema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paciente.</a:t>
            </a: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Llega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resolución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30"/>
              </a:spcBef>
              <a:buClr>
                <a:srgbClr val="7E7E7E"/>
              </a:buClr>
              <a:buFont typeface="Arial MT"/>
              <a:buChar char="•"/>
            </a:pPr>
            <a:endParaRPr sz="1400" dirty="0">
              <a:latin typeface="Trebuchet MS"/>
              <a:cs typeface="Trebuchet MS"/>
            </a:endParaRPr>
          </a:p>
          <a:p>
            <a:pPr marL="269875" marR="5080" indent="-257810">
              <a:lnSpc>
                <a:spcPct val="100000"/>
              </a:lnSpc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modelo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indica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es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probable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reducción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escalada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tenga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éxito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si,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en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cada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etapa,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profesional:</a:t>
            </a:r>
            <a:endParaRPr sz="1400" dirty="0">
              <a:latin typeface="Trebuchet MS"/>
              <a:cs typeface="Trebuchet MS"/>
            </a:endParaRPr>
          </a:p>
          <a:p>
            <a:pPr marL="567690" lvl="1" indent="-14859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56769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Controla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sus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propias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emociones</a:t>
            </a:r>
            <a:endParaRPr sz="1400" dirty="0">
              <a:latin typeface="Trebuchet MS"/>
              <a:cs typeface="Trebuchet MS"/>
            </a:endParaRPr>
          </a:p>
          <a:p>
            <a:pPr marL="567690" lvl="1" indent="-14859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567690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Expresa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respeto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empatía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endParaRPr sz="1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809033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 descr="$PPTXTitle">
            <a:extLst>
              <a:ext uri="{FF2B5EF4-FFF2-40B4-BE49-F238E27FC236}">
                <a16:creationId xmlns:a16="http://schemas.microsoft.com/office/drawing/2014/main" id="{87EC1D66-F0F2-D927-B5CC-5A03F2F229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A684062-4AB0-688A-7364-F5316B51A37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0608" y="2770325"/>
            <a:ext cx="3397127" cy="571129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F9E6F42C-624F-DEB8-E6F2-9988BB1C5A1E}"/>
              </a:ext>
            </a:extLst>
          </p:cNvPr>
          <p:cNvSpPr txBox="1"/>
          <p:nvPr/>
        </p:nvSpPr>
        <p:spPr>
          <a:xfrm>
            <a:off x="1823753" y="3663167"/>
            <a:ext cx="6776084" cy="1733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9875" marR="5080" indent="-25781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spc="85" dirty="0">
                <a:solidFill>
                  <a:srgbClr val="7E7E7E"/>
                </a:solidFill>
                <a:latin typeface="Trebuchet MS"/>
                <a:cs typeface="Trebuchet MS"/>
              </a:rPr>
              <a:t>DOMINIOS</a:t>
            </a:r>
            <a:r>
              <a:rPr sz="1400" b="1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85" dirty="0">
                <a:solidFill>
                  <a:srgbClr val="7E7E7E"/>
                </a:solidFill>
                <a:latin typeface="Trebuchet MS"/>
                <a:cs typeface="Trebuchet MS"/>
              </a:rPr>
              <a:t>1-</a:t>
            </a:r>
            <a:r>
              <a:rPr sz="1400" b="1" spc="110" dirty="0">
                <a:solidFill>
                  <a:srgbClr val="7E7E7E"/>
                </a:solidFill>
                <a:latin typeface="Trebuchet MS"/>
                <a:cs typeface="Trebuchet MS"/>
              </a:rPr>
              <a:t>2-</a:t>
            </a:r>
            <a:r>
              <a:rPr sz="1400" b="1" spc="-65" dirty="0">
                <a:solidFill>
                  <a:srgbClr val="7E7E7E"/>
                </a:solidFill>
                <a:latin typeface="Trebuchet MS"/>
                <a:cs typeface="Trebuchet MS"/>
              </a:rPr>
              <a:t>3: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65" dirty="0">
                <a:solidFill>
                  <a:srgbClr val="7E7E7E"/>
                </a:solidFill>
                <a:latin typeface="Trebuchet MS"/>
                <a:cs typeface="Trebuchet MS"/>
              </a:rPr>
              <a:t>RESPETAR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90" dirty="0">
                <a:solidFill>
                  <a:srgbClr val="7E7E7E"/>
                </a:solidFill>
                <a:latin typeface="Trebuchet MS"/>
                <a:cs typeface="Trebuchet MS"/>
              </a:rPr>
              <a:t>ESPACIO</a:t>
            </a:r>
            <a:r>
              <a:rPr sz="14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70" dirty="0">
                <a:solidFill>
                  <a:srgbClr val="7E7E7E"/>
                </a:solidFill>
                <a:latin typeface="Trebuchet MS"/>
                <a:cs typeface="Trebuchet MS"/>
              </a:rPr>
              <a:t>PERSONAL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85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75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b="1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105" dirty="0">
                <a:solidFill>
                  <a:srgbClr val="7E7E7E"/>
                </a:solidFill>
                <a:latin typeface="Trebuchet MS"/>
                <a:cs typeface="Trebuchet MS"/>
              </a:rPr>
              <a:t>PROVOCADOR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/ </a:t>
            </a:r>
            <a:r>
              <a:rPr sz="1400" b="1" spc="70" dirty="0">
                <a:solidFill>
                  <a:srgbClr val="7E7E7E"/>
                </a:solidFill>
                <a:latin typeface="Trebuchet MS"/>
                <a:cs typeface="Trebuchet MS"/>
              </a:rPr>
              <a:t>ESTABLECER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100" dirty="0">
                <a:solidFill>
                  <a:srgbClr val="7E7E7E"/>
                </a:solidFill>
                <a:latin typeface="Trebuchet MS"/>
                <a:cs typeface="Trebuchet MS"/>
              </a:rPr>
              <a:t>CONTACTO</a:t>
            </a:r>
            <a:r>
              <a:rPr sz="1400" b="1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65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7E7E7E"/>
              </a:buClr>
              <a:buFont typeface="Arial MT"/>
              <a:buChar char="•"/>
            </a:pPr>
            <a:endParaRPr sz="14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Invite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r>
              <a:rPr sz="1400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ir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lugar</a:t>
            </a:r>
            <a:r>
              <a:rPr sz="14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tranquilo,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lejos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otros.</a:t>
            </a:r>
            <a:endParaRPr sz="14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Invite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r>
              <a:rPr sz="1400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sentarse</a:t>
            </a:r>
            <a:endParaRPr sz="14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Evaluar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necesidad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soporte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compañeros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seguridad</a:t>
            </a:r>
            <a:endParaRPr sz="14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Mantenerse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seguro,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distancia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seguridad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4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4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necesario</a:t>
            </a:r>
            <a:endParaRPr sz="14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869712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 descr="$PPTXTitle">
            <a:extLst>
              <a:ext uri="{FF2B5EF4-FFF2-40B4-BE49-F238E27FC236}">
                <a16:creationId xmlns:a16="http://schemas.microsoft.com/office/drawing/2014/main" id="{73B3A01E-519E-B127-B6FA-EAB496CACC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4C7823DA-D6CC-D2BD-3642-9117600EB91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0608" y="2783858"/>
            <a:ext cx="3397127" cy="570320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45E218C2-F8DC-ABFE-AC79-D5BDCD238ED1}"/>
              </a:ext>
            </a:extLst>
          </p:cNvPr>
          <p:cNvSpPr txBox="1"/>
          <p:nvPr/>
        </p:nvSpPr>
        <p:spPr>
          <a:xfrm>
            <a:off x="1823753" y="3663167"/>
            <a:ext cx="6480175" cy="2202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9875" marR="5080" indent="-25781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spc="85" dirty="0">
                <a:solidFill>
                  <a:srgbClr val="7E7E7E"/>
                </a:solidFill>
                <a:latin typeface="Trebuchet MS"/>
                <a:cs typeface="Trebuchet MS"/>
              </a:rPr>
              <a:t>DOMINIOS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150" dirty="0">
                <a:solidFill>
                  <a:srgbClr val="7E7E7E"/>
                </a:solidFill>
                <a:latin typeface="Trebuchet MS"/>
                <a:cs typeface="Trebuchet MS"/>
              </a:rPr>
              <a:t>4-</a:t>
            </a:r>
            <a:r>
              <a:rPr sz="1400" b="1" spc="125" dirty="0">
                <a:solidFill>
                  <a:srgbClr val="7E7E7E"/>
                </a:solidFill>
                <a:latin typeface="Trebuchet MS"/>
                <a:cs typeface="Trebuchet MS"/>
              </a:rPr>
              <a:t>5-</a:t>
            </a:r>
            <a:r>
              <a:rPr sz="1400" b="1" spc="-60" dirty="0">
                <a:solidFill>
                  <a:srgbClr val="7E7E7E"/>
                </a:solidFill>
                <a:latin typeface="Trebuchet MS"/>
                <a:cs typeface="Trebuchet MS"/>
              </a:rPr>
              <a:t>6:</a:t>
            </a:r>
            <a:r>
              <a:rPr sz="1400" b="1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75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110" dirty="0">
                <a:solidFill>
                  <a:srgbClr val="7E7E7E"/>
                </a:solidFill>
                <a:latin typeface="Trebuchet MS"/>
                <a:cs typeface="Trebuchet MS"/>
              </a:rPr>
              <a:t>CONCISO</a:t>
            </a:r>
            <a:r>
              <a:rPr sz="1400" b="1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b="1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55" dirty="0">
                <a:solidFill>
                  <a:srgbClr val="7E7E7E"/>
                </a:solidFill>
                <a:latin typeface="Trebuchet MS"/>
                <a:cs typeface="Trebuchet MS"/>
              </a:rPr>
              <a:t>IDENTIFICAR</a:t>
            </a:r>
            <a:r>
              <a:rPr sz="1400" b="1" spc="-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90" dirty="0">
                <a:solidFill>
                  <a:srgbClr val="7E7E7E"/>
                </a:solidFill>
                <a:latin typeface="Trebuchet MS"/>
                <a:cs typeface="Trebuchet MS"/>
              </a:rPr>
              <a:t>DESEOS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12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b="1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95" dirty="0">
                <a:solidFill>
                  <a:srgbClr val="7E7E7E"/>
                </a:solidFill>
                <a:latin typeface="Trebuchet MS"/>
                <a:cs typeface="Trebuchet MS"/>
              </a:rPr>
              <a:t>EMOCIONES</a:t>
            </a:r>
            <a:r>
              <a:rPr sz="1400" b="1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50" dirty="0">
                <a:solidFill>
                  <a:srgbClr val="7E7E7E"/>
                </a:solidFill>
                <a:latin typeface="Trebuchet MS"/>
                <a:cs typeface="Trebuchet MS"/>
              </a:rPr>
              <a:t>/ </a:t>
            </a:r>
            <a:r>
              <a:rPr sz="1400" b="1" spc="110" dirty="0">
                <a:solidFill>
                  <a:srgbClr val="7E7E7E"/>
                </a:solidFill>
                <a:latin typeface="Trebuchet MS"/>
                <a:cs typeface="Trebuchet MS"/>
              </a:rPr>
              <a:t>ESCUCHA</a:t>
            </a:r>
            <a:r>
              <a:rPr sz="1400" b="1" spc="-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90" dirty="0">
                <a:solidFill>
                  <a:srgbClr val="7E7E7E"/>
                </a:solidFill>
                <a:latin typeface="Trebuchet MS"/>
                <a:cs typeface="Trebuchet MS"/>
              </a:rPr>
              <a:t>ACTIVA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7E7E7E"/>
              </a:buClr>
              <a:buFont typeface="Arial MT"/>
              <a:buChar char="•"/>
            </a:pPr>
            <a:endParaRPr sz="1400" dirty="0">
              <a:latin typeface="Trebuchet MS"/>
              <a:cs typeface="Trebuchet MS"/>
            </a:endParaRPr>
          </a:p>
          <a:p>
            <a:pPr marL="269875" marR="323215" indent="-257810">
              <a:lnSpc>
                <a:spcPct val="100000"/>
              </a:lnSpc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Habla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claramente,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preséntate,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usa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nombres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cada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uno,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recuerda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la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relación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existente,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ofrece</a:t>
            </a:r>
            <a:r>
              <a:rPr sz="1400" spc="-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tu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ayuda</a:t>
            </a: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Usa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preguntas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abiertas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preguntar qué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está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pasando</a:t>
            </a: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Escucha</a:t>
            </a:r>
            <a:r>
              <a:rPr sz="1400" spc="-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atentamente</a:t>
            </a:r>
            <a:r>
              <a:rPr sz="1400" spc="-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-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paciente.</a:t>
            </a: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Parafrasea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han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dicho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para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verificar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su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comprensión.</a:t>
            </a:r>
            <a:endParaRPr sz="1400" dirty="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Responde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preguntas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aclare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cualquier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malentendido.</a:t>
            </a:r>
            <a:endParaRPr sz="1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674015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3205632C-C3D8-64D9-49C0-350692115F66}"/>
              </a:ext>
            </a:extLst>
          </p:cNvPr>
          <p:cNvSpPr txBox="1"/>
          <p:nvPr/>
        </p:nvSpPr>
        <p:spPr>
          <a:xfrm>
            <a:off x="1805026" y="3658582"/>
            <a:ext cx="6566534" cy="2110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marR="581660" indent="-25781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69875" algn="l"/>
              </a:tabLst>
            </a:pPr>
            <a:r>
              <a:rPr sz="1200" b="1" spc="65" dirty="0">
                <a:solidFill>
                  <a:srgbClr val="7E7E7E"/>
                </a:solidFill>
                <a:latin typeface="Trebuchet MS"/>
                <a:cs typeface="Trebuchet MS"/>
              </a:rPr>
              <a:t>DOMINIOS</a:t>
            </a:r>
            <a:r>
              <a:rPr sz="1200" b="1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75" dirty="0">
                <a:solidFill>
                  <a:srgbClr val="7E7E7E"/>
                </a:solidFill>
                <a:latin typeface="Trebuchet MS"/>
                <a:cs typeface="Trebuchet MS"/>
              </a:rPr>
              <a:t>7-</a:t>
            </a:r>
            <a:r>
              <a:rPr sz="1200" b="1" spc="114" dirty="0">
                <a:solidFill>
                  <a:srgbClr val="7E7E7E"/>
                </a:solidFill>
                <a:latin typeface="Trebuchet MS"/>
                <a:cs typeface="Trebuchet MS"/>
              </a:rPr>
              <a:t>8-</a:t>
            </a:r>
            <a:r>
              <a:rPr sz="1200" b="1" spc="110" dirty="0">
                <a:solidFill>
                  <a:srgbClr val="7E7E7E"/>
                </a:solidFill>
                <a:latin typeface="Trebuchet MS"/>
                <a:cs typeface="Trebuchet MS"/>
              </a:rPr>
              <a:t>9-</a:t>
            </a:r>
            <a:r>
              <a:rPr sz="1200" b="1" spc="-120" dirty="0">
                <a:solidFill>
                  <a:srgbClr val="7E7E7E"/>
                </a:solidFill>
                <a:latin typeface="Trebuchet MS"/>
                <a:cs typeface="Trebuchet MS"/>
              </a:rPr>
              <a:t>10:</a:t>
            </a:r>
            <a:r>
              <a:rPr sz="1200" b="1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80" dirty="0">
                <a:solidFill>
                  <a:srgbClr val="7E7E7E"/>
                </a:solidFill>
                <a:latin typeface="Trebuchet MS"/>
                <a:cs typeface="Trebuchet MS"/>
              </a:rPr>
              <a:t>MOSTRAR</a:t>
            </a:r>
            <a:r>
              <a:rPr sz="1200" b="1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80" dirty="0">
                <a:solidFill>
                  <a:srgbClr val="7E7E7E"/>
                </a:solidFill>
                <a:latin typeface="Trebuchet MS"/>
                <a:cs typeface="Trebuchet MS"/>
              </a:rPr>
              <a:t>ACUERDO</a:t>
            </a:r>
            <a:r>
              <a:rPr sz="1200" b="1" dirty="0">
                <a:solidFill>
                  <a:srgbClr val="7E7E7E"/>
                </a:solidFill>
                <a:latin typeface="Trebuchet MS"/>
                <a:cs typeface="Trebuchet MS"/>
              </a:rPr>
              <a:t> /</a:t>
            </a:r>
            <a:r>
              <a:rPr sz="1200" b="1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65" dirty="0">
                <a:solidFill>
                  <a:srgbClr val="7E7E7E"/>
                </a:solidFill>
                <a:latin typeface="Trebuchet MS"/>
                <a:cs typeface="Trebuchet MS"/>
              </a:rPr>
              <a:t>ESTABLECER</a:t>
            </a:r>
            <a:r>
              <a:rPr sz="1200" b="1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7E7E7E"/>
                </a:solidFill>
                <a:latin typeface="Trebuchet MS"/>
                <a:cs typeface="Trebuchet MS"/>
              </a:rPr>
              <a:t>LÍMITES</a:t>
            </a:r>
            <a:r>
              <a:rPr sz="1200" b="1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b="1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50" dirty="0">
                <a:solidFill>
                  <a:srgbClr val="7E7E7E"/>
                </a:solidFill>
                <a:latin typeface="Trebuchet MS"/>
                <a:cs typeface="Trebuchet MS"/>
              </a:rPr>
              <a:t>OFRECER </a:t>
            </a:r>
            <a:r>
              <a:rPr sz="1200" b="1" spc="6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r>
              <a:rPr sz="1200" b="1" spc="-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200" b="1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50" dirty="0">
                <a:solidFill>
                  <a:srgbClr val="7E7E7E"/>
                </a:solidFill>
                <a:latin typeface="Trebuchet MS"/>
                <a:cs typeface="Trebuchet MS"/>
              </a:rPr>
              <a:t>RECONCILIAR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20"/>
              </a:spcBef>
              <a:buClr>
                <a:srgbClr val="7E7E7E"/>
              </a:buClr>
              <a:buFont typeface="Arial MT"/>
              <a:buChar char="•"/>
            </a:pPr>
            <a:endParaRPr sz="12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buFont typeface="Arial MT"/>
              <a:buChar char="•"/>
              <a:tabLst>
                <a:tab pos="26987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Brinda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oportunidad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autorregularse,</a:t>
            </a:r>
            <a:r>
              <a:rPr sz="12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considera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usar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métodos</a:t>
            </a: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calma</a:t>
            </a:r>
            <a:endParaRPr sz="12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69875" algn="l"/>
              </a:tabLst>
            </a:pP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Sé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30" dirty="0">
                <a:solidFill>
                  <a:srgbClr val="7E7E7E"/>
                </a:solidFill>
                <a:latin typeface="Trebuchet MS"/>
                <a:cs typeface="Trebuchet MS"/>
              </a:rPr>
              <a:t>flexible,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ofreciendo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alternativas</a:t>
            </a:r>
            <a:endParaRPr sz="1200">
              <a:latin typeface="Trebuchet MS"/>
              <a:cs typeface="Trebuchet MS"/>
            </a:endParaRPr>
          </a:p>
          <a:p>
            <a:pPr marL="269875" marR="5080" indent="-257810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269875" algn="l"/>
              </a:tabLst>
            </a:pPr>
            <a:r>
              <a:rPr sz="1200" spc="65" dirty="0">
                <a:solidFill>
                  <a:srgbClr val="7E7E7E"/>
                </a:solidFill>
                <a:latin typeface="Trebuchet MS"/>
                <a:cs typeface="Trebuchet MS"/>
              </a:rPr>
              <a:t>Da</a:t>
            </a:r>
            <a:r>
              <a:rPr sz="12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razones,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explica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reglas, razona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por qué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ellas,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sé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honesto,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expresa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fiabilidad</a:t>
            </a:r>
            <a:r>
              <a:rPr sz="12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(o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incluso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acepta</a:t>
            </a: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injusto)</a:t>
            </a:r>
            <a:endParaRPr sz="12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69875" algn="l"/>
              </a:tabLst>
            </a:pP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Nos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disculpamos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si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necesario.</a:t>
            </a:r>
            <a:endParaRPr sz="12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6987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Resumir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lo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ha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dicho</a:t>
            </a:r>
            <a:endParaRPr sz="12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26987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Terminar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positivamente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" name="object 5" descr="$PPTXTitle">
            <a:extLst>
              <a:ext uri="{FF2B5EF4-FFF2-40B4-BE49-F238E27FC236}">
                <a16:creationId xmlns:a16="http://schemas.microsoft.com/office/drawing/2014/main" id="{3E6D48B2-AA83-E662-45F4-6911E31C2681}"/>
              </a:ext>
            </a:extLst>
          </p:cNvPr>
          <p:cNvSpPr txBox="1">
            <a:spLocks/>
          </p:cNvSpPr>
          <p:nvPr/>
        </p:nvSpPr>
        <p:spPr>
          <a:xfrm>
            <a:off x="1149824" y="1277104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49580">
              <a:spcBef>
                <a:spcPts val="100"/>
              </a:spcBef>
            </a:pPr>
            <a:r>
              <a:rPr lang="es-ES" spc="240"/>
              <a:t>DESESCALADA</a:t>
            </a:r>
            <a:r>
              <a:rPr lang="es-ES" spc="-55"/>
              <a:t> </a:t>
            </a:r>
            <a:r>
              <a:rPr lang="es-ES" spc="180"/>
              <a:t>VERBAL</a:t>
            </a:r>
            <a:endParaRPr lang="es-ES" spc="180" dirty="0"/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2A22AEA2-BC50-09B9-2FBF-2BC56ADA686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18985" y="2714625"/>
            <a:ext cx="3397127" cy="6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672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 descr="$PPTXTitle">
            <a:extLst>
              <a:ext uri="{FF2B5EF4-FFF2-40B4-BE49-F238E27FC236}">
                <a16:creationId xmlns:a16="http://schemas.microsoft.com/office/drawing/2014/main" id="{4124DBF3-27A7-C39F-FCE0-9C545A2DD0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C05AA7EA-8BC3-7F80-0346-E8F11F8A879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9822" y="2330195"/>
            <a:ext cx="4726998" cy="803556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C8BF9F05-68B1-E7F0-0CAC-CCE028E295F8}"/>
              </a:ext>
            </a:extLst>
          </p:cNvPr>
          <p:cNvSpPr txBox="1"/>
          <p:nvPr/>
        </p:nvSpPr>
        <p:spPr>
          <a:xfrm>
            <a:off x="1823753" y="3224275"/>
            <a:ext cx="6775450" cy="2159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9875" indent="-25717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spc="95" dirty="0">
                <a:solidFill>
                  <a:srgbClr val="7E7E7E"/>
                </a:solidFill>
                <a:latin typeface="Trebuchet MS"/>
                <a:cs typeface="Trebuchet MS"/>
              </a:rPr>
              <a:t>ASPECTOS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8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90" dirty="0">
                <a:solidFill>
                  <a:srgbClr val="7E7E7E"/>
                </a:solidFill>
                <a:latin typeface="Trebuchet MS"/>
                <a:cs typeface="Trebuchet MS"/>
              </a:rPr>
              <a:t>TODOS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55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b="1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75" dirty="0">
                <a:solidFill>
                  <a:srgbClr val="7E7E7E"/>
                </a:solidFill>
                <a:latin typeface="Trebuchet MS"/>
                <a:cs typeface="Trebuchet MS"/>
              </a:rPr>
              <a:t>DOMINIOS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7E7E7E"/>
              </a:buClr>
              <a:buFont typeface="Arial MT"/>
              <a:buChar char="•"/>
            </a:pPr>
            <a:endParaRPr sz="1400">
              <a:latin typeface="Trebuchet MS"/>
              <a:cs typeface="Trebuchet MS"/>
            </a:endParaRPr>
          </a:p>
          <a:p>
            <a:pPr marL="269875" marR="5080" indent="-257810">
              <a:lnSpc>
                <a:spcPct val="100000"/>
              </a:lnSpc>
              <a:buFont typeface="Arial MT"/>
              <a:buChar char="•"/>
              <a:tabLst>
                <a:tab pos="2698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Comportamiento:</a:t>
            </a:r>
            <a:r>
              <a:rPr sz="1400" b="1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Actuar</a:t>
            </a:r>
            <a:r>
              <a:rPr sz="1400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calma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arrinconar</a:t>
            </a:r>
            <a:r>
              <a:rPr sz="1400" spc="-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amenazar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mostrar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enfado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ni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tomar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represalias</a:t>
            </a:r>
            <a:endParaRPr sz="1400">
              <a:latin typeface="Trebuchet MS"/>
              <a:cs typeface="Trebuchet MS"/>
            </a:endParaRPr>
          </a:p>
          <a:p>
            <a:pPr marL="269875" marR="267970" indent="-25781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Lenguaje</a:t>
            </a:r>
            <a:r>
              <a:rPr sz="1400" b="1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corporal:</a:t>
            </a:r>
            <a:r>
              <a:rPr sz="1400" b="1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movimientos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lentos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expresión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facial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relajada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4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 vigilar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expresión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corporal</a:t>
            </a:r>
            <a:endParaRPr sz="1400">
              <a:latin typeface="Trebuchet MS"/>
              <a:cs typeface="Trebuchet MS"/>
            </a:endParaRPr>
          </a:p>
          <a:p>
            <a:pPr marL="269875" marR="61594" indent="-25781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Comunicación:</a:t>
            </a:r>
            <a:r>
              <a:rPr sz="1400" b="1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congruencia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entre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lenguaje verbal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verbal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discutir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No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mostrar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reacción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ante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insultos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amenazas</a:t>
            </a:r>
            <a:endParaRPr sz="14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Emociones:</a:t>
            </a:r>
            <a:r>
              <a:rPr sz="1400" b="1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concentrarse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situación</a:t>
            </a:r>
            <a:r>
              <a:rPr sz="1400" spc="-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actuar</a:t>
            </a:r>
            <a:r>
              <a:rPr sz="1400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forma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impulsiva</a:t>
            </a:r>
            <a:endParaRPr sz="14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2029795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 descr="$PPTXTitle">
            <a:extLst>
              <a:ext uri="{FF2B5EF4-FFF2-40B4-BE49-F238E27FC236}">
                <a16:creationId xmlns:a16="http://schemas.microsoft.com/office/drawing/2014/main" id="{2FA450F7-BFDD-1335-6CA9-B6841E5BD7B4}"/>
              </a:ext>
            </a:extLst>
          </p:cNvPr>
          <p:cNvSpPr txBox="1">
            <a:spLocks/>
          </p:cNvSpPr>
          <p:nvPr/>
        </p:nvSpPr>
        <p:spPr>
          <a:xfrm>
            <a:off x="1140921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49580">
              <a:spcBef>
                <a:spcPts val="100"/>
              </a:spcBef>
            </a:pPr>
            <a:r>
              <a:rPr lang="es-ES" spc="240"/>
              <a:t>DESESCALADA</a:t>
            </a:r>
            <a:r>
              <a:rPr lang="es-ES" spc="-55"/>
              <a:t> </a:t>
            </a:r>
            <a:r>
              <a:rPr lang="es-ES" spc="180"/>
              <a:t>VERBAL</a:t>
            </a:r>
            <a:endParaRPr lang="es-ES" spc="180" dirty="0"/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47D674ED-BA6A-8F0F-2813-DEDCB62CFA8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7958" y="2417063"/>
            <a:ext cx="4764273" cy="804059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81B0E75E-8A72-AE08-0646-851FAB7D06B0}"/>
              </a:ext>
            </a:extLst>
          </p:cNvPr>
          <p:cNvSpPr txBox="1"/>
          <p:nvPr/>
        </p:nvSpPr>
        <p:spPr>
          <a:xfrm>
            <a:off x="1793168" y="3401836"/>
            <a:ext cx="6765290" cy="1945639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b="1" spc="95" dirty="0">
                <a:solidFill>
                  <a:srgbClr val="7E7E7E"/>
                </a:solidFill>
                <a:latin typeface="Trebuchet MS"/>
                <a:cs typeface="Trebuchet MS"/>
              </a:rPr>
              <a:t>ASPECTOS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8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90" dirty="0">
                <a:solidFill>
                  <a:srgbClr val="7E7E7E"/>
                </a:solidFill>
                <a:latin typeface="Trebuchet MS"/>
                <a:cs typeface="Trebuchet MS"/>
              </a:rPr>
              <a:t>TODOS</a:t>
            </a: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55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400" b="1" spc="-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75" dirty="0">
                <a:solidFill>
                  <a:srgbClr val="7E7E7E"/>
                </a:solidFill>
                <a:latin typeface="Trebuchet MS"/>
                <a:cs typeface="Trebuchet MS"/>
              </a:rPr>
              <a:t>DOMINIOS</a:t>
            </a:r>
            <a:endParaRPr sz="1400">
              <a:latin typeface="Trebuchet MS"/>
              <a:cs typeface="Trebuchet MS"/>
            </a:endParaRPr>
          </a:p>
          <a:p>
            <a:pPr marL="269875" marR="31115" indent="-257810">
              <a:lnSpc>
                <a:spcPct val="100000"/>
              </a:lnSpc>
              <a:spcBef>
                <a:spcPts val="334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Comportamiento:</a:t>
            </a:r>
            <a:r>
              <a:rPr sz="1400" b="1" spc="1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escuchar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reconocer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sentimientos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necesidades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1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Tomar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el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tiempo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necesario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escuchando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al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paciente</a:t>
            </a:r>
            <a:endParaRPr sz="1400">
              <a:latin typeface="Trebuchet MS"/>
              <a:cs typeface="Trebuchet MS"/>
            </a:endParaRPr>
          </a:p>
          <a:p>
            <a:pPr marL="269875" indent="-25717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spc="-20" dirty="0">
                <a:solidFill>
                  <a:srgbClr val="7E7E7E"/>
                </a:solidFill>
                <a:latin typeface="Trebuchet MS"/>
                <a:cs typeface="Trebuchet MS"/>
              </a:rPr>
              <a:t>Lenguaje</a:t>
            </a:r>
            <a:r>
              <a:rPr sz="1400" b="1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b="1" spc="-25" dirty="0">
                <a:solidFill>
                  <a:srgbClr val="7E7E7E"/>
                </a:solidFill>
                <a:latin typeface="Trebuchet MS"/>
                <a:cs typeface="Trebuchet MS"/>
              </a:rPr>
              <a:t>corporal:</a:t>
            </a:r>
            <a:r>
              <a:rPr sz="1400" b="1" spc="10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Mantener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contacto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visual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(sin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mostrarse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retador)</a:t>
            </a:r>
            <a:endParaRPr sz="1400">
              <a:latin typeface="Trebuchet MS"/>
              <a:cs typeface="Trebuchet MS"/>
            </a:endParaRPr>
          </a:p>
          <a:p>
            <a:pPr marL="269875" marR="5080" indent="-25781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Comunicación:</a:t>
            </a:r>
            <a:r>
              <a:rPr sz="1400" b="1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comprender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punto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vista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persona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tono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voz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suave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preocupado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Sin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gritos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Dar</a:t>
            </a:r>
            <a:r>
              <a:rPr sz="14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respuesta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todas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preguntas</a:t>
            </a:r>
            <a:endParaRPr sz="1400">
              <a:latin typeface="Trebuchet MS"/>
              <a:cs typeface="Trebuchet MS"/>
            </a:endParaRPr>
          </a:p>
          <a:p>
            <a:pPr marL="269875" marR="477520" indent="-25781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69875" algn="l"/>
              </a:tabLst>
            </a:pPr>
            <a:r>
              <a:rPr sz="1400" b="1" dirty="0">
                <a:solidFill>
                  <a:srgbClr val="7E7E7E"/>
                </a:solidFill>
                <a:latin typeface="Trebuchet MS"/>
                <a:cs typeface="Trebuchet MS"/>
              </a:rPr>
              <a:t>Emociones:</a:t>
            </a:r>
            <a:r>
              <a:rPr sz="1400" b="1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dar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órdenes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No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sonrías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demasiado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ni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hagas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comentarios irónicos.</a:t>
            </a:r>
            <a:endParaRPr sz="14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73098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CBB98-C9EB-E8BB-62EB-002FC9E1B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70B0831-EE72-2EA3-53A5-AD57CC2AB3B4}"/>
              </a:ext>
            </a:extLst>
          </p:cNvPr>
          <p:cNvSpPr txBox="1"/>
          <p:nvPr/>
        </p:nvSpPr>
        <p:spPr>
          <a:xfrm>
            <a:off x="9451340" y="5857747"/>
            <a:ext cx="94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5" descr="$PPTXTitle">
            <a:extLst>
              <a:ext uri="{FF2B5EF4-FFF2-40B4-BE49-F238E27FC236}">
                <a16:creationId xmlns:a16="http://schemas.microsoft.com/office/drawing/2014/main" id="{405ECD06-757B-2BCA-B384-B12DA86D73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100"/>
              </a:spcBef>
            </a:pPr>
            <a:r>
              <a:rPr spc="180" dirty="0"/>
              <a:t>AGITACIÓN</a:t>
            </a:r>
            <a:r>
              <a:rPr spc="-30" dirty="0"/>
              <a:t> </a:t>
            </a:r>
            <a:r>
              <a:rPr spc="170" dirty="0"/>
              <a:t>PSICOMOTRIZ</a:t>
            </a: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E52206AA-6F3D-FC1C-E02C-05E10BFE124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8651" y="2319528"/>
            <a:ext cx="5715000" cy="355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773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 descr="$PPTXTitle">
            <a:extLst>
              <a:ext uri="{FF2B5EF4-FFF2-40B4-BE49-F238E27FC236}">
                <a16:creationId xmlns:a16="http://schemas.microsoft.com/office/drawing/2014/main" id="{C37BD5D0-B4F3-28DC-B749-4F63D2800E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1447" y="1266088"/>
            <a:ext cx="8350504" cy="825347"/>
          </a:xfrm>
          <a:prstGeom prst="rect">
            <a:avLst/>
          </a:prstGeom>
        </p:spPr>
        <p:txBody>
          <a:bodyPr vert="horz" wrap="square" lIns="0" tIns="446887" rIns="0" bIns="0" rtlCol="0">
            <a:spAutoFit/>
          </a:bodyPr>
          <a:lstStyle/>
          <a:p>
            <a:pPr marL="4495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DESESCALADA</a:t>
            </a:r>
            <a:r>
              <a:rPr spc="-55" dirty="0"/>
              <a:t> </a:t>
            </a:r>
            <a:r>
              <a:rPr spc="180" dirty="0"/>
              <a:t>VERBAL</a:t>
            </a:r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4B3C0D73-A262-A72B-46BA-3FD67E0A2A4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5395" y="2182367"/>
            <a:ext cx="6448043" cy="399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71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 descr="$PPTXTitle">
            <a:extLst>
              <a:ext uri="{FF2B5EF4-FFF2-40B4-BE49-F238E27FC236}">
                <a16:creationId xmlns:a16="http://schemas.microsoft.com/office/drawing/2014/main" id="{116632B4-A186-B013-D959-A602801142F0}"/>
              </a:ext>
            </a:extLst>
          </p:cNvPr>
          <p:cNvSpPr txBox="1">
            <a:spLocks/>
          </p:cNvSpPr>
          <p:nvPr/>
        </p:nvSpPr>
        <p:spPr>
          <a:xfrm>
            <a:off x="1171448" y="1276323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358140">
              <a:spcBef>
                <a:spcPts val="100"/>
              </a:spcBef>
            </a:pPr>
            <a:r>
              <a:rPr lang="es-ES" spc="70" dirty="0"/>
              <a:t>Agitación</a:t>
            </a:r>
            <a:r>
              <a:rPr lang="es-ES" spc="-40" dirty="0"/>
              <a:t> </a:t>
            </a:r>
            <a:r>
              <a:rPr lang="es-ES" spc="40" dirty="0"/>
              <a:t>psicomotriz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EE3D713-FCC6-0FA0-3ACC-528BAB3489C0}"/>
              </a:ext>
            </a:extLst>
          </p:cNvPr>
          <p:cNvSpPr txBox="1"/>
          <p:nvPr/>
        </p:nvSpPr>
        <p:spPr>
          <a:xfrm>
            <a:off x="1683492" y="2603969"/>
            <a:ext cx="6356350" cy="237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41655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Estado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hiperactividad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física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mental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descontrolada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improductiva,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asociada</a:t>
            </a:r>
            <a:r>
              <a:rPr sz="14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</a:t>
            </a:r>
            <a:r>
              <a:rPr sz="1400" spc="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tensión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interna,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ansiedad</a:t>
            </a:r>
            <a:r>
              <a:rPr sz="14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</a:t>
            </a:r>
            <a:r>
              <a:rPr sz="1400" spc="6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7E7E7E"/>
                </a:solidFill>
                <a:latin typeface="Trebuchet MS"/>
                <a:cs typeface="Trebuchet MS"/>
              </a:rPr>
              <a:t>irritabilidad,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pudiendo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llevar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a </a:t>
            </a:r>
            <a:r>
              <a:rPr sz="1400" spc="45" dirty="0">
                <a:solidFill>
                  <a:srgbClr val="7E7E7E"/>
                </a:solidFill>
                <a:latin typeface="Trebuchet MS"/>
                <a:cs typeface="Trebuchet MS"/>
              </a:rPr>
              <a:t>conductas</a:t>
            </a:r>
            <a:r>
              <a:rPr sz="14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agresivas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o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violentas.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763270" algn="l"/>
                <a:tab pos="2092960" algn="l"/>
                <a:tab pos="2529840" algn="l"/>
                <a:tab pos="3749675" algn="l"/>
                <a:tab pos="4757420" algn="l"/>
                <a:tab pos="5238750" algn="l"/>
              </a:tabLst>
            </a:pP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Puede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acompañarse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alteraciones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afectivas,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25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	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pensamiento,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sensoperceptivas</a:t>
            </a:r>
            <a:r>
              <a:rPr sz="14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7E7E7E"/>
                </a:solidFill>
                <a:latin typeface="Trebuchet MS"/>
                <a:cs typeface="Trebuchet MS"/>
              </a:rPr>
              <a:t>y,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4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ocasiones,</a:t>
            </a:r>
            <a:r>
              <a:rPr sz="14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del</a:t>
            </a:r>
            <a:r>
              <a:rPr sz="1400" spc="1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estado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conciencia.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Las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7E7E7E"/>
                </a:solidFill>
                <a:latin typeface="Trebuchet MS"/>
                <a:cs typeface="Trebuchet MS"/>
              </a:rPr>
              <a:t>causas</a:t>
            </a:r>
            <a:r>
              <a:rPr sz="14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pueden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ser</a:t>
            </a:r>
            <a:r>
              <a:rPr sz="14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4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origen:</a:t>
            </a: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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Orgánico</a:t>
            </a:r>
            <a:r>
              <a:rPr sz="14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(principalmente</a:t>
            </a:r>
            <a:r>
              <a:rPr sz="14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neurológico)</a:t>
            </a: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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Tóxico</a:t>
            </a:r>
            <a:r>
              <a:rPr sz="1400" spc="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7E7E7E"/>
                </a:solidFill>
                <a:latin typeface="Trebuchet MS"/>
                <a:cs typeface="Trebuchet MS"/>
              </a:rPr>
              <a:t>(intoxicación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295" dirty="0">
                <a:solidFill>
                  <a:srgbClr val="7E7E7E"/>
                </a:solidFill>
                <a:latin typeface="Trebuchet MS"/>
                <a:cs typeface="Trebuchet MS"/>
              </a:rPr>
              <a:t>/</a:t>
            </a:r>
            <a:r>
              <a:rPr sz="14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abstinencia)</a:t>
            </a: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</a:t>
            </a:r>
            <a:r>
              <a:rPr sz="1400" spc="-10" dirty="0">
                <a:solidFill>
                  <a:srgbClr val="7E7E7E"/>
                </a:solidFill>
                <a:latin typeface="Trebuchet MS"/>
                <a:cs typeface="Trebuchet MS"/>
              </a:rPr>
              <a:t>Psiquiátrico</a:t>
            </a:r>
            <a:endParaRPr sz="1400" dirty="0">
              <a:latin typeface="Trebuchet MS"/>
              <a:cs typeface="Trebuchet MS"/>
            </a:endParaRP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51016B2B-EE0F-D5B5-C65E-5F86A450C298}"/>
              </a:ext>
            </a:extLst>
          </p:cNvPr>
          <p:cNvGrpSpPr/>
          <p:nvPr/>
        </p:nvGrpSpPr>
        <p:grpSpPr>
          <a:xfrm>
            <a:off x="6495572" y="4506467"/>
            <a:ext cx="1487170" cy="1607820"/>
            <a:chOff x="6495572" y="4506467"/>
            <a:chExt cx="1487170" cy="1607820"/>
          </a:xfrm>
        </p:grpSpPr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C74BB1BB-3DA1-6221-B8F8-FA92D2E8891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5572" y="5751176"/>
              <a:ext cx="1484634" cy="363016"/>
            </a:xfrm>
            <a:prstGeom prst="rect">
              <a:avLst/>
            </a:prstGeom>
          </p:spPr>
        </p:pic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87FBB8BD-77A7-27A7-9ECD-6F1693E4184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2907" y="4506467"/>
              <a:ext cx="1479804" cy="1255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992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B89D986A-DABB-EF3B-5064-356D02949D71}"/>
              </a:ext>
            </a:extLst>
          </p:cNvPr>
          <p:cNvSpPr txBox="1">
            <a:spLocks/>
          </p:cNvSpPr>
          <p:nvPr/>
        </p:nvSpPr>
        <p:spPr>
          <a:xfrm>
            <a:off x="1003300" y="731006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358140">
              <a:spcBef>
                <a:spcPts val="100"/>
              </a:spcBef>
            </a:pPr>
            <a:r>
              <a:rPr lang="es-ES" spc="105" dirty="0"/>
              <a:t>Fases</a:t>
            </a:r>
            <a:r>
              <a:rPr lang="es-ES" spc="25" dirty="0"/>
              <a:t> </a:t>
            </a:r>
            <a:r>
              <a:rPr lang="es-ES" spc="55" dirty="0"/>
              <a:t>de</a:t>
            </a:r>
            <a:r>
              <a:rPr lang="es-ES" spc="10" dirty="0"/>
              <a:t> </a:t>
            </a:r>
            <a:r>
              <a:rPr lang="es-ES" spc="-10" dirty="0"/>
              <a:t>la</a:t>
            </a:r>
            <a:r>
              <a:rPr lang="es-ES" spc="-5" dirty="0"/>
              <a:t> </a:t>
            </a:r>
            <a:r>
              <a:rPr lang="es-ES" dirty="0"/>
              <a:t>agitación</a:t>
            </a:r>
            <a:r>
              <a:rPr lang="es-ES" spc="20" dirty="0"/>
              <a:t> </a:t>
            </a:r>
            <a:r>
              <a:rPr lang="es-ES" spc="40" dirty="0"/>
              <a:t>psicomotriz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A0370030-00EE-CF91-F1C0-80A1F2334FD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2900" y="2028825"/>
            <a:ext cx="5205983" cy="3825653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BE712FE2-4030-6135-89F1-04AA74EC684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5100" y="3900730"/>
            <a:ext cx="1937611" cy="158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72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 descr="$PPTXTitle">
            <a:extLst>
              <a:ext uri="{FF2B5EF4-FFF2-40B4-BE49-F238E27FC236}">
                <a16:creationId xmlns:a16="http://schemas.microsoft.com/office/drawing/2014/main" id="{3183B385-00BA-A335-6411-18E7F718ED02}"/>
              </a:ext>
            </a:extLst>
          </p:cNvPr>
          <p:cNvSpPr txBox="1">
            <a:spLocks/>
          </p:cNvSpPr>
          <p:nvPr/>
        </p:nvSpPr>
        <p:spPr>
          <a:xfrm>
            <a:off x="1171448" y="1495425"/>
            <a:ext cx="8350504" cy="825347"/>
          </a:xfrm>
          <a:prstGeom prst="rect">
            <a:avLst/>
          </a:prstGeom>
        </p:spPr>
        <p:txBody>
          <a:bodyPr vert="horz" wrap="square" lIns="0" tIns="367639" rIns="0" bIns="0" rtlCol="0">
            <a:spAutoFit/>
          </a:bodyPr>
          <a:lstStyle>
            <a:lvl1pPr>
              <a:defRPr sz="2400" b="0" i="0">
                <a:solidFill>
                  <a:srgbClr val="8C0052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358140">
              <a:spcBef>
                <a:spcPts val="100"/>
              </a:spcBef>
            </a:pPr>
            <a:r>
              <a:rPr lang="es-ES" spc="105"/>
              <a:t>Fases</a:t>
            </a:r>
            <a:r>
              <a:rPr lang="es-ES" spc="25"/>
              <a:t> </a:t>
            </a:r>
            <a:r>
              <a:rPr lang="es-ES" spc="55"/>
              <a:t>de</a:t>
            </a:r>
            <a:r>
              <a:rPr lang="es-ES" spc="10"/>
              <a:t> </a:t>
            </a:r>
            <a:r>
              <a:rPr lang="es-ES" spc="-10"/>
              <a:t>la</a:t>
            </a:r>
            <a:r>
              <a:rPr lang="es-ES" spc="-5"/>
              <a:t> </a:t>
            </a:r>
            <a:r>
              <a:rPr lang="es-ES"/>
              <a:t>agitación</a:t>
            </a:r>
            <a:r>
              <a:rPr lang="es-ES" spc="20"/>
              <a:t> </a:t>
            </a:r>
            <a:r>
              <a:rPr lang="es-ES" spc="40"/>
              <a:t>psicomotriz</a:t>
            </a:r>
            <a:endParaRPr lang="es-ES" spc="40" dirty="0"/>
          </a:p>
        </p:txBody>
      </p:sp>
      <p:pic>
        <p:nvPicPr>
          <p:cNvPr id="4" name="object 7">
            <a:extLst>
              <a:ext uri="{FF2B5EF4-FFF2-40B4-BE49-F238E27FC236}">
                <a16:creationId xmlns:a16="http://schemas.microsoft.com/office/drawing/2014/main" id="{A6B18B56-5B9F-6B7D-7F3E-C9F868C8D2F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1512" y="2401290"/>
            <a:ext cx="499871" cy="496824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2BE30F2C-14F2-88FF-9C75-80E7EB7CBDBA}"/>
              </a:ext>
            </a:extLst>
          </p:cNvPr>
          <p:cNvSpPr txBox="1"/>
          <p:nvPr/>
        </p:nvSpPr>
        <p:spPr>
          <a:xfrm>
            <a:off x="1521938" y="2391382"/>
            <a:ext cx="746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200" b="1" spc="100" dirty="0">
                <a:solidFill>
                  <a:srgbClr val="7E7E7E"/>
                </a:solidFill>
                <a:latin typeface="Trebuchet MS"/>
                <a:cs typeface="Trebuchet MS"/>
              </a:rPr>
              <a:t>CALMA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spc="80" dirty="0">
                <a:solidFill>
                  <a:srgbClr val="7E7E7E"/>
                </a:solidFill>
                <a:latin typeface="Trebuchet MS"/>
                <a:cs typeface="Trebuchet MS"/>
              </a:rPr>
              <a:t>Es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nuestro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estado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habitual,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este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nivel,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se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puede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interactuar</a:t>
            </a:r>
            <a:r>
              <a:rPr sz="1200" spc="7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solucionar</a:t>
            </a:r>
            <a:r>
              <a:rPr sz="1200" spc="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problemas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manera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racional.</a:t>
            </a:r>
            <a:endParaRPr sz="1200" dirty="0">
              <a:latin typeface="Trebuchet MS"/>
              <a:cs typeface="Trebuchet MS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81649624-8079-C72F-DF4E-811F0977E9A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2474" y="3531489"/>
            <a:ext cx="499871" cy="499872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DBF86873-80AB-874F-E34F-8A8DB45DB7EF}"/>
              </a:ext>
            </a:extLst>
          </p:cNvPr>
          <p:cNvSpPr txBox="1"/>
          <p:nvPr/>
        </p:nvSpPr>
        <p:spPr>
          <a:xfrm>
            <a:off x="1523493" y="3407875"/>
            <a:ext cx="60032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8C0052"/>
              </a:buClr>
              <a:buFont typeface="Times New Roman"/>
              <a:buChar char="▪"/>
              <a:tabLst>
                <a:tab pos="299085" algn="l"/>
              </a:tabLst>
            </a:pPr>
            <a:r>
              <a:rPr sz="1200" b="1" spc="75" dirty="0">
                <a:solidFill>
                  <a:srgbClr val="7E7E7E"/>
                </a:solidFill>
                <a:latin typeface="Trebuchet MS"/>
                <a:cs typeface="Trebuchet MS"/>
              </a:rPr>
              <a:t>DESENCADENANTE</a:t>
            </a:r>
            <a:r>
              <a:rPr sz="1200" b="1" spc="-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50" dirty="0">
                <a:solidFill>
                  <a:srgbClr val="7E7E7E"/>
                </a:solidFill>
                <a:latin typeface="Trebuchet MS"/>
                <a:cs typeface="Trebuchet MS"/>
              </a:rPr>
              <a:t>(TRIGGER)</a:t>
            </a:r>
            <a:endParaRPr sz="12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Fase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7E7E7E"/>
                </a:solidFill>
                <a:latin typeface="Trebuchet MS"/>
                <a:cs typeface="Trebuchet MS"/>
              </a:rPr>
              <a:t>activación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,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la</a:t>
            </a:r>
            <a:r>
              <a:rPr sz="12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que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aparecen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los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primeros</a:t>
            </a:r>
            <a:r>
              <a:rPr sz="1200" spc="9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síntomas,</a:t>
            </a:r>
            <a:r>
              <a:rPr sz="1200" spc="8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originados</a:t>
            </a:r>
            <a:r>
              <a:rPr sz="1200" spc="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200" spc="9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puntos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</a:t>
            </a:r>
            <a:r>
              <a:rPr sz="1200" spc="4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tensión</a:t>
            </a:r>
            <a:r>
              <a:rPr sz="1200" spc="4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como,</a:t>
            </a:r>
            <a:r>
              <a:rPr sz="1200" spc="4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por</a:t>
            </a:r>
            <a:r>
              <a:rPr sz="1200" spc="48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ejemplo,</a:t>
            </a:r>
            <a:r>
              <a:rPr sz="1200" spc="4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200" spc="4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situación</a:t>
            </a:r>
            <a:r>
              <a:rPr sz="1200" spc="4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desagradable,</a:t>
            </a:r>
            <a:r>
              <a:rPr sz="1200" spc="47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200" spc="4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negativa,</a:t>
            </a:r>
            <a:r>
              <a:rPr sz="1200" spc="48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7E7E7E"/>
                </a:solidFill>
                <a:latin typeface="Trebuchet MS"/>
                <a:cs typeface="Trebuchet MS"/>
              </a:rPr>
              <a:t>una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discusión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recibir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una</a:t>
            </a:r>
            <a:r>
              <a:rPr sz="1200" spc="6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mala</a:t>
            </a:r>
            <a:r>
              <a:rPr sz="1200" spc="5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noticia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8" name="object 5">
            <a:extLst>
              <a:ext uri="{FF2B5EF4-FFF2-40B4-BE49-F238E27FC236}">
                <a16:creationId xmlns:a16="http://schemas.microsoft.com/office/drawing/2014/main" id="{8AE372F9-80A1-1553-1233-8B1A330CC70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28951" y="3490486"/>
            <a:ext cx="882105" cy="799602"/>
          </a:xfrm>
          <a:prstGeom prst="rect">
            <a:avLst/>
          </a:prstGeom>
        </p:spPr>
      </p:pic>
      <p:sp>
        <p:nvSpPr>
          <p:cNvPr id="9" name="object 8">
            <a:extLst>
              <a:ext uri="{FF2B5EF4-FFF2-40B4-BE49-F238E27FC236}">
                <a16:creationId xmlns:a16="http://schemas.microsoft.com/office/drawing/2014/main" id="{CC31E6CB-10F8-CAC7-78B5-05F815CBB32C}"/>
              </a:ext>
            </a:extLst>
          </p:cNvPr>
          <p:cNvSpPr txBox="1"/>
          <p:nvPr/>
        </p:nvSpPr>
        <p:spPr>
          <a:xfrm>
            <a:off x="1841992" y="4479265"/>
            <a:ext cx="28435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5" dirty="0">
                <a:solidFill>
                  <a:srgbClr val="7E7E7E"/>
                </a:solidFill>
                <a:latin typeface="Trebuchet MS"/>
                <a:cs typeface="Trebuchet MS"/>
              </a:rPr>
              <a:t>INDICADORES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Conflictos</a:t>
            </a:r>
            <a:r>
              <a:rPr sz="1200" spc="114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con</a:t>
            </a:r>
            <a:r>
              <a:rPr sz="1200" spc="11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otras</a:t>
            </a:r>
            <a:r>
              <a:rPr sz="12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personas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Discurso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prácticamente</a:t>
            </a:r>
            <a:r>
              <a:rPr sz="1200" spc="4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monosilábico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Tensión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corporal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2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en</a:t>
            </a:r>
            <a:r>
              <a:rPr sz="1200" spc="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habla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6B2320E1-144D-2E07-19DA-A56F2E09C796}"/>
              </a:ext>
            </a:extLst>
          </p:cNvPr>
          <p:cNvSpPr txBox="1"/>
          <p:nvPr/>
        </p:nvSpPr>
        <p:spPr>
          <a:xfrm>
            <a:off x="5321287" y="4479265"/>
            <a:ext cx="36614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0" dirty="0">
                <a:solidFill>
                  <a:srgbClr val="7E7E7E"/>
                </a:solidFill>
                <a:latin typeface="Trebuchet MS"/>
                <a:cs typeface="Trebuchet MS"/>
              </a:rPr>
              <a:t>INTERVENCIÓN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Modificar</a:t>
            </a:r>
            <a:r>
              <a:rPr sz="1200" spc="1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7E7E7E"/>
                </a:solidFill>
                <a:latin typeface="Trebuchet MS"/>
                <a:cs typeface="Trebuchet MS"/>
              </a:rPr>
              <a:t>o</a:t>
            </a:r>
            <a:r>
              <a:rPr sz="1200" spc="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eliminar</a:t>
            </a:r>
            <a:r>
              <a:rPr sz="1200" spc="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rutinas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problemáticas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spc="-10" dirty="0">
                <a:solidFill>
                  <a:srgbClr val="7E7E7E"/>
                </a:solidFill>
                <a:latin typeface="Trebuchet MS"/>
                <a:cs typeface="Trebuchet MS"/>
              </a:rPr>
              <a:t>Identificar</a:t>
            </a:r>
            <a:r>
              <a:rPr sz="1200" spc="1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y</a:t>
            </a:r>
            <a:r>
              <a:rPr sz="1200" spc="12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corregir</a:t>
            </a:r>
            <a:r>
              <a:rPr sz="1200" spc="14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desencadenantes</a:t>
            </a:r>
            <a:r>
              <a:rPr sz="1200" spc="13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7E7E7E"/>
                </a:solidFill>
                <a:latin typeface="Trebuchet MS"/>
                <a:cs typeface="Trebuchet MS"/>
              </a:rPr>
              <a:t>conocidos</a:t>
            </a:r>
            <a:endParaRPr sz="1200">
              <a:latin typeface="Trebuchet MS"/>
              <a:cs typeface="Trebuchet MS"/>
            </a:endParaRPr>
          </a:p>
          <a:p>
            <a:pPr marL="173355" indent="-165100">
              <a:lnSpc>
                <a:spcPct val="100000"/>
              </a:lnSpc>
              <a:buClr>
                <a:srgbClr val="000000"/>
              </a:buClr>
              <a:buFont typeface="Times New Roman"/>
              <a:buChar char="✓"/>
              <a:tabLst>
                <a:tab pos="173355" algn="l"/>
              </a:tabLst>
            </a:pP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Reforzar</a:t>
            </a:r>
            <a:r>
              <a:rPr sz="1200" spc="-35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7E7E7E"/>
                </a:solidFill>
                <a:latin typeface="Trebuchet MS"/>
                <a:cs typeface="Trebuchet MS"/>
              </a:rPr>
              <a:t>el</a:t>
            </a:r>
            <a:r>
              <a:rPr sz="1200" spc="-5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7E7E7E"/>
                </a:solidFill>
                <a:latin typeface="Trebuchet MS"/>
                <a:cs typeface="Trebuchet MS"/>
              </a:rPr>
              <a:t>éxito</a:t>
            </a:r>
            <a:endParaRPr sz="12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09177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0D241B1-CAA4-199D-4BCF-2411302D9097}"/>
              </a:ext>
            </a:extLst>
          </p:cNvPr>
          <p:cNvSpPr txBox="1"/>
          <p:nvPr/>
        </p:nvSpPr>
        <p:spPr>
          <a:xfrm>
            <a:off x="1524998" y="2208742"/>
            <a:ext cx="4772025" cy="295148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69875" indent="-257175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Inquietud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psicomotriz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Elevación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del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tono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de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voz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Mirada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fija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y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desafiante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Tensión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corporal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Baja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tolerancia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la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frustración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Verborrea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Deambulación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constante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Comentarios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despectivos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y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exigentes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Hiperventilación</a:t>
            </a:r>
            <a:endParaRPr sz="16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384"/>
              </a:spcBef>
              <a:buFont typeface="Arial MT"/>
              <a:buChar char="•"/>
              <a:tabLst>
                <a:tab pos="269875" algn="l"/>
              </a:tabLst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Amenazas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verbales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y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heteroagresividad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hacia</a:t>
            </a:r>
            <a:r>
              <a:rPr sz="16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el</a:t>
            </a:r>
            <a:r>
              <a:rPr sz="16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medio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8E9F06B9-4426-0A61-5132-227C0630691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37632" y="2955036"/>
            <a:ext cx="3140964" cy="154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60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E7E7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3064</Words>
  <Application>Microsoft Office PowerPoint</Application>
  <PresentationFormat>Personalizado</PresentationFormat>
  <Paragraphs>395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8" baseType="lpstr">
      <vt:lpstr>Arial</vt:lpstr>
      <vt:lpstr>Arial MT</vt:lpstr>
      <vt:lpstr>Calibri</vt:lpstr>
      <vt:lpstr>Gadugi</vt:lpstr>
      <vt:lpstr>Times New Roman</vt:lpstr>
      <vt:lpstr>Trebuchet MS</vt:lpstr>
      <vt:lpstr>ui-sans-serif</vt:lpstr>
      <vt:lpstr>Office Theme</vt:lpstr>
      <vt:lpstr>INTERVENCIÓN EN SITUACIÓN DE CRISIS: CONTENCIÓN VERBAL</vt:lpstr>
      <vt:lpstr>Introducción</vt:lpstr>
      <vt:lpstr>Presentación de PowerPoint</vt:lpstr>
      <vt:lpstr>Presentación de PowerPoint</vt:lpstr>
      <vt:lpstr>AGITACIÓN PSICOMOTRIZ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Fases de la agitación psicomotriz</vt:lpstr>
      <vt:lpstr>Fases de la agitación psicomotriz</vt:lpstr>
      <vt:lpstr>Fases de la agitación psicomotriz</vt:lpstr>
      <vt:lpstr>Fases de la agitación psicomotriz</vt:lpstr>
      <vt:lpstr>Presentación de PowerPoint</vt:lpstr>
      <vt:lpstr>Contención en psiquiatría</vt:lpstr>
      <vt:lpstr>Contención</vt:lpstr>
      <vt:lpstr>Contención</vt:lpstr>
      <vt:lpstr>Contención</vt:lpstr>
      <vt:lpstr>Si no actuamos antes… el final puede ser este.</vt:lpstr>
      <vt:lpstr>COMPLICACIONES / RIESGOS</vt:lpstr>
      <vt:lpstr>Presentación de PowerPoint</vt:lpstr>
      <vt:lpstr>Alternativas al uso de contenciones</vt:lpstr>
      <vt:lpstr>Alternativas al uso de contenciones</vt:lpstr>
      <vt:lpstr>Safewards: Intervenciones</vt:lpstr>
      <vt:lpstr>Presentación de PowerPoint</vt:lpstr>
      <vt:lpstr>Programa BPSO</vt:lpstr>
      <vt:lpstr>Presentación de PowerPoint</vt:lpstr>
      <vt:lpstr>Presentación de PowerPoint</vt:lpstr>
      <vt:lpstr>Presentación de PowerPoint</vt:lpstr>
      <vt:lpstr>DESESCALADA VERBAL</vt:lpstr>
      <vt:lpstr>DESESCALADA VERBAL</vt:lpstr>
      <vt:lpstr>Desescalada verbal: dominios</vt:lpstr>
      <vt:lpstr>Desescalada verbal: dominios</vt:lpstr>
      <vt:lpstr>Desescalada verbal: dominios</vt:lpstr>
      <vt:lpstr>Desescalada verbal: dominios</vt:lpstr>
      <vt:lpstr>Desescalada verbal: dominios</vt:lpstr>
      <vt:lpstr>Desescalada verbal: dominios</vt:lpstr>
      <vt:lpstr>Desescalada verbal: dominios</vt:lpstr>
      <vt:lpstr>Presentación de PowerPoint</vt:lpstr>
      <vt:lpstr>Desescalada verbal: dominios</vt:lpstr>
      <vt:lpstr>Desescalada verbal: dominios</vt:lpstr>
      <vt:lpstr>DESESCALADA VERBAL</vt:lpstr>
      <vt:lpstr>DESESCALADA VERBAL</vt:lpstr>
      <vt:lpstr>DESESCALADA VERBAL</vt:lpstr>
      <vt:lpstr>DESESCALADA VERBAL</vt:lpstr>
      <vt:lpstr>Presentación de PowerPoint</vt:lpstr>
      <vt:lpstr>DESESCALADA VERBAL</vt:lpstr>
      <vt:lpstr>Presentación de PowerPoint</vt:lpstr>
      <vt:lpstr>DESESCALADA VERBAL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ULTIMA Formación desescalada verbal grupo motor v4</dc:title>
  <dc:creator>Blánquez Gómez, Blas (F. Hospitalàries Sant Boi)</dc:creator>
  <cp:lastModifiedBy>ANTONIO VELÁZQUEZ SANNICOLÁS</cp:lastModifiedBy>
  <cp:revision>1</cp:revision>
  <dcterms:created xsi:type="dcterms:W3CDTF">2026-07-23T07:54:06Z</dcterms:created>
  <dcterms:modified xsi:type="dcterms:W3CDTF">2026-07-23T08:20:39Z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v10.0.20070.1</vt:lpwstr>
  </property>
  <property fmtid="{D5CDD505-2E9C-101B-9397-08002B2CF9AE}" pid="3" name="Created">
    <vt:filetime>2026-06-23T00:00:00Z</vt:filetime>
  </property>
  <property fmtid="{D5CDD505-2E9C-101B-9397-08002B2CF9AE}" pid="4" name="LastSaved">
    <vt:filetime>2026-07-23T00:00:00Z</vt:filetime>
  </property>
  <property fmtid="{D5CDD505-2E9C-101B-9397-08002B2CF9AE}" pid="5" name="Producer">
    <vt:lpwstr>Microsoft: Print To PDF</vt:lpwstr>
  </property>
</Properties>
</file>